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257" r:id="rId3"/>
    <p:sldId id="545" r:id="rId4"/>
    <p:sldId id="656" r:id="rId5"/>
    <p:sldId id="657" r:id="rId6"/>
    <p:sldId id="655" r:id="rId7"/>
    <p:sldId id="654" r:id="rId8"/>
    <p:sldId id="652" r:id="rId9"/>
    <p:sldId id="595" r:id="rId10"/>
    <p:sldId id="601" r:id="rId11"/>
    <p:sldId id="597" r:id="rId12"/>
    <p:sldId id="681" r:id="rId13"/>
    <p:sldId id="649" r:id="rId14"/>
    <p:sldId id="599" r:id="rId15"/>
    <p:sldId id="600" r:id="rId16"/>
    <p:sldId id="603" r:id="rId17"/>
    <p:sldId id="604" r:id="rId18"/>
    <p:sldId id="605" r:id="rId19"/>
    <p:sldId id="659" r:id="rId20"/>
    <p:sldId id="660" r:id="rId21"/>
    <p:sldId id="679" r:id="rId22"/>
    <p:sldId id="661" r:id="rId23"/>
    <p:sldId id="662" r:id="rId24"/>
    <p:sldId id="663" r:id="rId25"/>
    <p:sldId id="664" r:id="rId26"/>
    <p:sldId id="607" r:id="rId27"/>
    <p:sldId id="611" r:id="rId28"/>
    <p:sldId id="609" r:id="rId29"/>
    <p:sldId id="612" r:id="rId30"/>
    <p:sldId id="613" r:id="rId31"/>
    <p:sldId id="610" r:id="rId32"/>
    <p:sldId id="619" r:id="rId33"/>
    <p:sldId id="557" r:id="rId34"/>
    <p:sldId id="665" r:id="rId35"/>
    <p:sldId id="677" r:id="rId36"/>
    <p:sldId id="666" r:id="rId37"/>
    <p:sldId id="636" r:id="rId38"/>
    <p:sldId id="648" r:id="rId39"/>
    <p:sldId id="620" r:id="rId40"/>
    <p:sldId id="622" r:id="rId41"/>
    <p:sldId id="623" r:id="rId42"/>
    <p:sldId id="670" r:id="rId43"/>
    <p:sldId id="667" r:id="rId44"/>
    <p:sldId id="668" r:id="rId45"/>
    <p:sldId id="672" r:id="rId46"/>
    <p:sldId id="627" r:id="rId47"/>
    <p:sldId id="628" r:id="rId48"/>
    <p:sldId id="629" r:id="rId49"/>
    <p:sldId id="673" r:id="rId50"/>
    <p:sldId id="630" r:id="rId51"/>
    <p:sldId id="631" r:id="rId52"/>
    <p:sldId id="680" r:id="rId53"/>
    <p:sldId id="674" r:id="rId54"/>
    <p:sldId id="675" r:id="rId55"/>
    <p:sldId id="632" r:id="rId56"/>
    <p:sldId id="682" r:id="rId57"/>
    <p:sldId id="602" r:id="rId58"/>
  </p:sldIdLst>
  <p:sldSz cx="9144000" cy="6858000" type="screen4x3"/>
  <p:notesSz cx="6797675" cy="9928225"/>
  <p:defaultTextStyle>
    <a:defPPr>
      <a:defRPr lang="zh-CN"/>
    </a:defPPr>
    <a:lvl1pPr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F1DE"/>
    <a:srgbClr val="C6D9F1"/>
    <a:srgbClr val="77933C"/>
    <a:srgbClr val="4F81BD"/>
    <a:srgbClr val="74BDDE"/>
    <a:srgbClr val="2D18C6"/>
    <a:srgbClr val="DEDEDE"/>
    <a:srgbClr val="0033CC"/>
    <a:srgbClr val="0099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2964" autoAdjust="0"/>
  </p:normalViewPr>
  <p:slideViewPr>
    <p:cSldViewPr>
      <p:cViewPr varScale="1">
        <p:scale>
          <a:sx n="89" d="100"/>
          <a:sy n="89" d="100"/>
        </p:scale>
        <p:origin x="-972"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3090"/>
    </p:cViewPr>
  </p:sorterViewPr>
  <p:notesViewPr>
    <p:cSldViewPr>
      <p:cViewPr varScale="1">
        <p:scale>
          <a:sx n="55" d="100"/>
          <a:sy n="55" d="100"/>
        </p:scale>
        <p:origin x="2628"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l" eaLnBrk="0" latinLnBrk="0" hangingPunct="0">
              <a:defRPr kumimoji="0" sz="1200" i="0">
                <a:solidFill>
                  <a:schemeClr val="tx1"/>
                </a:solidFill>
                <a:latin typeface="Arial" charset="0"/>
                <a:ea typeface="宋体" pitchFamily="2" charset="-122"/>
                <a:cs typeface="+mn-cs"/>
              </a:defRPr>
            </a:lvl1pPr>
          </a:lstStyle>
          <a:p>
            <a:pPr>
              <a:defRPr/>
            </a:pPr>
            <a:endParaRPr lang="zh-CN" altLang="en-US"/>
          </a:p>
        </p:txBody>
      </p:sp>
      <p:sp>
        <p:nvSpPr>
          <p:cNvPr id="471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eaLnBrk="0" latinLnBrk="0" hangingPunct="0">
              <a:defRPr kumimoji="0" sz="1200" i="0">
                <a:solidFill>
                  <a:schemeClr val="tx1"/>
                </a:solidFill>
                <a:latin typeface="Arial" charset="0"/>
                <a:ea typeface="宋体" pitchFamily="2" charset="-122"/>
                <a:cs typeface="+mn-cs"/>
              </a:defRPr>
            </a:lvl1pPr>
          </a:lstStyle>
          <a:p>
            <a:pPr>
              <a:defRPr/>
            </a:pPr>
            <a:fld id="{F3F49D9C-4217-4ABC-B9D7-6C575F409EE7}" type="datetimeFigureOut">
              <a:rPr lang="zh-CN" altLang="en-US"/>
              <a:pPr>
                <a:defRPr/>
              </a:pPr>
              <a:t>2016/11/14</a:t>
            </a:fld>
            <a:endParaRPr lang="en-US" altLang="zh-CN" dirty="0"/>
          </a:p>
        </p:txBody>
      </p:sp>
      <p:sp>
        <p:nvSpPr>
          <p:cNvPr id="471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l" eaLnBrk="0" latinLnBrk="0" hangingPunct="0">
              <a:defRPr kumimoji="0" sz="1200" i="0">
                <a:solidFill>
                  <a:schemeClr val="tx1"/>
                </a:solidFill>
                <a:latin typeface="Arial" charset="0"/>
                <a:ea typeface="宋体" pitchFamily="2" charset="-122"/>
                <a:cs typeface="+mn-cs"/>
              </a:defRPr>
            </a:lvl1pPr>
          </a:lstStyle>
          <a:p>
            <a:pPr>
              <a:defRPr/>
            </a:pPr>
            <a:endParaRPr lang="en-US" altLang="zh-CN"/>
          </a:p>
        </p:txBody>
      </p:sp>
      <p:sp>
        <p:nvSpPr>
          <p:cNvPr id="471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eaLnBrk="0" latinLnBrk="0" hangingPunct="0">
              <a:defRPr kumimoji="0" sz="1200" i="0">
                <a:solidFill>
                  <a:schemeClr val="tx1"/>
                </a:solidFill>
                <a:latin typeface="Arial" charset="0"/>
                <a:ea typeface="宋体" pitchFamily="2" charset="-122"/>
                <a:cs typeface="+mn-cs"/>
              </a:defRPr>
            </a:lvl1pPr>
          </a:lstStyle>
          <a:p>
            <a:pPr>
              <a:defRPr/>
            </a:pPr>
            <a:fld id="{AEDE2CD5-41B6-47A7-9410-DF8F6B6D96A9}" type="slidenum">
              <a:rPr lang="zh-CN" altLang="en-US"/>
              <a:pPr>
                <a:defRPr/>
              </a:pPr>
              <a:t>‹#›</a:t>
            </a:fld>
            <a:endParaRPr lang="en-US" altLang="zh-CN" dirty="0"/>
          </a:p>
        </p:txBody>
      </p:sp>
    </p:spTree>
    <p:extLst>
      <p:ext uri="{BB962C8B-B14F-4D97-AF65-F5344CB8AC3E}">
        <p14:creationId xmlns:p14="http://schemas.microsoft.com/office/powerpoint/2010/main" xmlns="" val="2955402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824" tIns="45912" rIns="91824" bIns="45912" rtlCol="0"/>
          <a:lstStyle>
            <a:lvl1pPr algn="l" eaLnBrk="1" latinLnBrk="0" hangingPunct="1">
              <a:defRPr kumimoji="0" sz="1200" i="0">
                <a:solidFill>
                  <a:schemeClr val="tx1"/>
                </a:solidFill>
                <a:latin typeface="Arial"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824" tIns="45912" rIns="91824" bIns="45912" rtlCol="0"/>
          <a:lstStyle>
            <a:lvl1pPr algn="r" eaLnBrk="1" latinLnBrk="0" hangingPunct="1">
              <a:defRPr kumimoji="0" sz="1200" i="0">
                <a:solidFill>
                  <a:schemeClr val="tx1"/>
                </a:solidFill>
                <a:latin typeface="Arial" charset="0"/>
                <a:ea typeface="宋体" pitchFamily="2" charset="-122"/>
                <a:cs typeface="+mn-cs"/>
              </a:defRPr>
            </a:lvl1pPr>
          </a:lstStyle>
          <a:p>
            <a:pPr>
              <a:defRPr/>
            </a:pPr>
            <a:fld id="{8F4411C2-CD2F-4B76-AECA-1F27FBAC4286}" type="datetimeFigureOut">
              <a:rPr lang="zh-CN" altLang="en-US"/>
              <a:pPr>
                <a:defRPr/>
              </a:pPr>
              <a:t>2016/11/14</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24" tIns="45912" rIns="91824" bIns="45912" rtlCol="0" anchor="ctr"/>
          <a:lstStyle/>
          <a:p>
            <a:pPr lvl="0"/>
            <a:endParaRPr lang="zh-CN" altLang="en-US" noProof="0"/>
          </a:p>
        </p:txBody>
      </p:sp>
      <p:sp>
        <p:nvSpPr>
          <p:cNvPr id="5" name="备注占位符 4"/>
          <p:cNvSpPr>
            <a:spLocks noGrp="1"/>
          </p:cNvSpPr>
          <p:nvPr>
            <p:ph type="body" sz="quarter" idx="3"/>
          </p:nvPr>
        </p:nvSpPr>
        <p:spPr>
          <a:xfrm>
            <a:off x="679450" y="4714875"/>
            <a:ext cx="5438775" cy="4468813"/>
          </a:xfrm>
          <a:prstGeom prst="rect">
            <a:avLst/>
          </a:prstGeom>
        </p:spPr>
        <p:txBody>
          <a:bodyPr vert="horz" lIns="91824" tIns="45912" rIns="91824" bIns="45912"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9750"/>
            <a:ext cx="2946400" cy="496888"/>
          </a:xfrm>
          <a:prstGeom prst="rect">
            <a:avLst/>
          </a:prstGeom>
        </p:spPr>
        <p:txBody>
          <a:bodyPr vert="horz" lIns="91824" tIns="45912" rIns="91824" bIns="45912" rtlCol="0" anchor="b"/>
          <a:lstStyle>
            <a:lvl1pPr algn="l" eaLnBrk="1" latinLnBrk="0" hangingPunct="1">
              <a:defRPr kumimoji="0" sz="1200" i="0">
                <a:solidFill>
                  <a:schemeClr val="tx1"/>
                </a:solidFill>
                <a:latin typeface="Arial"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lIns="91824" tIns="45912" rIns="91824" bIns="45912" rtlCol="0" anchor="b"/>
          <a:lstStyle>
            <a:lvl1pPr algn="r" eaLnBrk="1" latinLnBrk="0" hangingPunct="1">
              <a:defRPr kumimoji="0" sz="1200" i="0">
                <a:solidFill>
                  <a:schemeClr val="tx1"/>
                </a:solidFill>
                <a:latin typeface="Arial" charset="0"/>
                <a:ea typeface="宋体" pitchFamily="2" charset="-122"/>
                <a:cs typeface="+mn-cs"/>
              </a:defRPr>
            </a:lvl1pPr>
          </a:lstStyle>
          <a:p>
            <a:pPr>
              <a:defRPr/>
            </a:pPr>
            <a:fld id="{D4302D4F-F0CB-4C12-B0CA-D35CCB356069}" type="slidenum">
              <a:rPr lang="zh-CN" altLang="en-US"/>
              <a:pPr>
                <a:defRPr/>
              </a:pPr>
              <a:t>‹#›</a:t>
            </a:fld>
            <a:endParaRPr lang="zh-CN" altLang="en-US"/>
          </a:p>
        </p:txBody>
      </p:sp>
    </p:spTree>
    <p:extLst>
      <p:ext uri="{BB962C8B-B14F-4D97-AF65-F5344CB8AC3E}">
        <p14:creationId xmlns:p14="http://schemas.microsoft.com/office/powerpoint/2010/main" xmlns="" val="1277206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备注占位符 2"/>
          <p:cNvSpPr>
            <a:spLocks noGrp="1"/>
          </p:cNvSpPr>
          <p:nvPr>
            <p:ph type="body" idx="1"/>
          </p:nvPr>
        </p:nvSpPr>
        <p:spPr/>
        <p:txBody>
          <a:bodyPr/>
          <a:lstStyle/>
          <a:p>
            <a:pPr>
              <a:defRPr/>
            </a:pPr>
            <a:endParaRPr lang="zh-CN" altLang="en-US" sz="2280" dirty="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E6D2358-72BE-4267-8243-27DA3E14F6DE}" type="slidenum">
              <a:rPr lang="zh-CN" altLang="en-US" i="0" smtClean="0">
                <a:solidFill>
                  <a:schemeClr val="tx1"/>
                </a:solidFill>
                <a:latin typeface="Arial" panose="020B0604020202020204" pitchFamily="34" charset="0"/>
              </a:rPr>
              <a:pPr/>
              <a:t>1</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7612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idx="4294967295"/>
          </p:nvPr>
        </p:nvSpPr>
        <p:spPr bwMode="auto">
          <a:xfrm>
            <a:off x="2147483647" y="-2147483648"/>
            <a:ext cx="0" cy="2147483647"/>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1203" name="备注占位符 2"/>
          <p:cNvSpPr>
            <a:spLocks noGrp="1" noRot="1" noChangeAspect="1" noChangeArrowheads="1"/>
          </p:cNvSpPr>
          <p:nvPr>
            <p:ph type="body" idx="1"/>
          </p:nvPr>
        </p:nvSpPr>
        <p:spPr bwMode="auto">
          <a:xfrm>
            <a:off x="1388525925" y="0"/>
            <a:ext cx="0" cy="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25000" lnSpcReduction="20000"/>
          </a:bodyPr>
          <a:lstStyle/>
          <a:p>
            <a:pPr>
              <a:defRPr/>
            </a:pPr>
            <a:endParaRPr lang="zh-CN" altLang="en-US" dirty="0"/>
          </a:p>
        </p:txBody>
      </p:sp>
    </p:spTree>
    <p:extLst>
      <p:ext uri="{BB962C8B-B14F-4D97-AF65-F5344CB8AC3E}">
        <p14:creationId xmlns:p14="http://schemas.microsoft.com/office/powerpoint/2010/main" xmlns="" val="4259494925"/>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bwMode="auto">
          <a:xfrm>
            <a:off x="-3070225" y="0"/>
            <a:ext cx="6970713" cy="52292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0963" name="备注占位符 2"/>
          <p:cNvSpPr>
            <a:spLocks noGrp="1" noRot="1" noChangeAspect="1" noChangeArrowheads="1"/>
          </p:cNvSpPr>
          <p:nvPr>
            <p:ph type="body" idx="1"/>
          </p:nvPr>
        </p:nvSpPr>
        <p:spPr bwMode="auto">
          <a:xfrm>
            <a:off x="919163" y="0"/>
            <a:ext cx="0" cy="5630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Tree>
    <p:extLst>
      <p:ext uri="{BB962C8B-B14F-4D97-AF65-F5344CB8AC3E}">
        <p14:creationId xmlns:p14="http://schemas.microsoft.com/office/powerpoint/2010/main" xmlns="" val="889059678"/>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bwMode="auto">
          <a:xfrm>
            <a:off x="-3173413" y="0"/>
            <a:ext cx="6988176" cy="52419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3011" name="备注占位符 2"/>
          <p:cNvSpPr>
            <a:spLocks noGrp="1" noRot="1" noChangeAspect="1" noChangeArrowheads="1"/>
          </p:cNvSpPr>
          <p:nvPr>
            <p:ph type="body" idx="1"/>
          </p:nvPr>
        </p:nvSpPr>
        <p:spPr bwMode="auto">
          <a:xfrm>
            <a:off x="708025" y="0"/>
            <a:ext cx="0" cy="5645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405428677"/>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2902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6870A7B-C979-4546-BE2C-B8259C189A99}" type="slidenum">
              <a:rPr lang="zh-CN" altLang="en-US" i="0" smtClean="0">
                <a:solidFill>
                  <a:schemeClr val="tx1"/>
                </a:solidFill>
                <a:latin typeface="Arial" panose="020B0604020202020204" pitchFamily="34" charset="0"/>
              </a:rPr>
              <a:pPr/>
              <a:t>13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48964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bwMode="auto">
          <a:xfrm>
            <a:off x="2147483647" y="0"/>
            <a:ext cx="0" cy="87432197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5059" name="备注占位符 2"/>
          <p:cNvSpPr>
            <a:spLocks noGrp="1" noRot="1" noChangeAspect="1" noChangeArrowheads="1"/>
          </p:cNvSpPr>
          <p:nvPr>
            <p:ph type="body" idx="1"/>
          </p:nvPr>
        </p:nvSpPr>
        <p:spPr bwMode="auto">
          <a:xfrm>
            <a:off x="457200" y="1600200"/>
            <a:ext cx="4038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850158378"/>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7DAF4D54-F4D3-495E-AAE2-C4B5C428437B}" type="slidenum">
              <a:rPr lang="zh-CN" altLang="en-US" i="0" smtClean="0">
                <a:solidFill>
                  <a:schemeClr val="tx1"/>
                </a:solidFill>
                <a:latin typeface="Arial" panose="020B0604020202020204" pitchFamily="34" charset="0"/>
              </a:rPr>
              <a:pPr/>
              <a:t>15</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64753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bwMode="auto">
          <a:xfrm>
            <a:off x="-3382963" y="0"/>
            <a:ext cx="7380288" cy="55372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9155"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661248423"/>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bwMode="auto">
          <a:xfrm>
            <a:off x="-3527425" y="0"/>
            <a:ext cx="7524750" cy="564515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1203"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Tree>
    <p:extLst>
      <p:ext uri="{BB962C8B-B14F-4D97-AF65-F5344CB8AC3E}">
        <p14:creationId xmlns:p14="http://schemas.microsoft.com/office/powerpoint/2010/main" xmlns="" val="278464927"/>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bwMode="auto">
          <a:xfrm>
            <a:off x="2147483647" y="83345338"/>
            <a:ext cx="6350" cy="4762"/>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3251"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648652817"/>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0F74A2D-36E7-4F21-B07B-A8AE487C6A2E}" type="slidenum">
              <a:rPr lang="zh-CN" altLang="en-US" i="0" smtClean="0">
                <a:solidFill>
                  <a:schemeClr val="tx1"/>
                </a:solidFill>
                <a:latin typeface="Arial" panose="020B0604020202020204" pitchFamily="34" charset="0"/>
              </a:rPr>
              <a:pPr/>
              <a:t>19</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04678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备注占位符 2"/>
          <p:cNvSpPr>
            <a:spLocks noGrp="1"/>
          </p:cNvSpPr>
          <p:nvPr>
            <p:ph type="body" idx="1"/>
          </p:nvPr>
        </p:nvSpPr>
        <p:spPr bwMode="auto">
          <a:xfrm>
            <a:off x="374650" y="4748213"/>
            <a:ext cx="5438775" cy="44688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z="360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E432E51D-2C6A-4732-AA72-069E8D2BEC2C}" type="slidenum">
              <a:rPr lang="zh-CN" altLang="en-US" i="0" smtClean="0">
                <a:solidFill>
                  <a:schemeClr val="tx1"/>
                </a:solidFill>
                <a:latin typeface="Arial" panose="020B0604020202020204" pitchFamily="34" charset="0"/>
              </a:rPr>
              <a:pPr/>
              <a:t>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89820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626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9AF1C3E3-4659-4872-8F82-DF549F1BCA47}" type="slidenum">
              <a:rPr lang="zh-CN" altLang="en-US" i="0" smtClean="0">
                <a:solidFill>
                  <a:schemeClr val="tx1"/>
                </a:solidFill>
                <a:latin typeface="Arial" panose="020B0604020202020204" pitchFamily="34" charset="0"/>
              </a:rPr>
              <a:pPr/>
              <a:t>20</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5789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3B562091-B7BE-4A07-A98E-C64B4691001F}" type="slidenum">
              <a:rPr lang="zh-CN" altLang="en-US" i="0" smtClean="0">
                <a:solidFill>
                  <a:schemeClr val="tx1"/>
                </a:solidFill>
                <a:latin typeface="Arial" panose="020B0604020202020204" pitchFamily="34" charset="0"/>
              </a:rPr>
              <a:pPr/>
              <a:t>21</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411943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3B562091-B7BE-4A07-A98E-C64B4691001F}" type="slidenum">
              <a:rPr lang="zh-CN" altLang="en-US" i="0" smtClean="0">
                <a:solidFill>
                  <a:schemeClr val="tx1"/>
                </a:solidFill>
                <a:latin typeface="Arial" panose="020B0604020202020204" pitchFamily="34" charset="0"/>
              </a:rPr>
              <a:pPr/>
              <a:t>22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411943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24</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25</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bwMode="auto">
          <a:xfrm>
            <a:off x="-3084513" y="0"/>
            <a:ext cx="6819901" cy="51149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7347"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Tree>
    <p:extLst>
      <p:ext uri="{BB962C8B-B14F-4D97-AF65-F5344CB8AC3E}">
        <p14:creationId xmlns:p14="http://schemas.microsoft.com/office/powerpoint/2010/main" xmlns="" val="1606692355"/>
      </p:ext>
    </p:extLst>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bwMode="auto">
          <a:xfrm>
            <a:off x="-3084513" y="0"/>
            <a:ext cx="6819901" cy="51149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9395"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423269172"/>
      </p:ext>
    </p:extLst>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bwMode="auto">
          <a:xfrm>
            <a:off x="-1781175" y="0"/>
            <a:ext cx="3943350" cy="29591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3491"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4017823429"/>
      </p:ext>
    </p:extLst>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bwMode="auto">
          <a:xfrm>
            <a:off x="-1781175" y="0"/>
            <a:ext cx="3943350" cy="29591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5539"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429577314"/>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2EAEB29D-3C72-4345-89DC-3A086C2982EF}" type="slidenum">
              <a:rPr lang="zh-CN" altLang="en-US" i="0" smtClean="0">
                <a:solidFill>
                  <a:schemeClr val="tx1"/>
                </a:solidFill>
                <a:latin typeface="Arial" panose="020B0604020202020204" pitchFamily="34" charset="0"/>
              </a:rPr>
              <a:pPr/>
              <a:t>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20242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bwMode="auto">
          <a:xfrm>
            <a:off x="-1781175" y="0"/>
            <a:ext cx="3943350" cy="29591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7587"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322799365"/>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idx="4294967295"/>
          </p:nvPr>
        </p:nvSpPr>
        <p:spPr bwMode="auto">
          <a:xfrm>
            <a:off x="-1982788" y="0"/>
            <a:ext cx="7924801" cy="59436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9635"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Tree>
    <p:extLst>
      <p:ext uri="{BB962C8B-B14F-4D97-AF65-F5344CB8AC3E}">
        <p14:creationId xmlns:p14="http://schemas.microsoft.com/office/powerpoint/2010/main" xmlns="" val="1919721540"/>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035619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01A6ED0A-BFCF-4408-83BC-04763C408D6C}" type="slidenum">
              <a:rPr lang="zh-CN" altLang="en-US" i="0" smtClean="0">
                <a:solidFill>
                  <a:schemeClr val="tx1"/>
                </a:solidFill>
                <a:latin typeface="Arial" panose="020B0604020202020204" pitchFamily="34" charset="0"/>
              </a:rPr>
              <a:pPr/>
              <a:t>33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127234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34</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035619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35</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546612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36</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035619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8806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5D072EB-3805-4833-86AD-7C74692AFDD8}" type="slidenum">
              <a:rPr lang="zh-CN" altLang="en-US" i="0" smtClean="0">
                <a:solidFill>
                  <a:schemeClr val="tx1"/>
                </a:solidFill>
                <a:latin typeface="Arial" panose="020B0604020202020204" pitchFamily="34" charset="0"/>
              </a:rPr>
              <a:pPr/>
              <a:t>37</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17058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01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5D229C6A-EF49-482E-BCA3-338F527987C3}" type="slidenum">
              <a:rPr lang="zh-CN" altLang="en-US" i="0" smtClean="0">
                <a:solidFill>
                  <a:prstClr val="black"/>
                </a:solidFill>
                <a:latin typeface="Arial" panose="020B0604020202020204" pitchFamily="34" charset="0"/>
              </a:rPr>
              <a:pPr/>
              <a:t>38</a:t>
            </a:fld>
            <a:endParaRPr lang="zh-CN" altLang="en-US" i="0">
              <a:solidFill>
                <a:prstClr val="black"/>
              </a:solidFill>
              <a:latin typeface="Arial" panose="020B0604020202020204" pitchFamily="34" charset="0"/>
            </a:endParaRPr>
          </a:p>
        </p:txBody>
      </p:sp>
    </p:spTree>
    <p:extLst>
      <p:ext uri="{BB962C8B-B14F-4D97-AF65-F5344CB8AC3E}">
        <p14:creationId xmlns:p14="http://schemas.microsoft.com/office/powerpoint/2010/main" xmlns="" val="3195738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0F74A2D-36E7-4F21-B07B-A8AE487C6A2E}" type="slidenum">
              <a:rPr lang="zh-CN" altLang="en-US" i="0" smtClean="0">
                <a:solidFill>
                  <a:schemeClr val="tx1"/>
                </a:solidFill>
                <a:latin typeface="Arial" panose="020B0604020202020204" pitchFamily="34" charset="0"/>
              </a:rPr>
              <a:pPr/>
              <a:t>39</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04678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9F499A-9C8D-4D5F-B60B-148FA62986B7}" type="slidenum">
              <a:rPr lang="zh-CN" altLang="en-US" smtClean="0"/>
              <a:pPr>
                <a:defRPr/>
              </a:pPr>
              <a:t>4</a:t>
            </a:fld>
            <a:endParaRPr lang="zh-CN" altLang="en-US"/>
          </a:p>
        </p:txBody>
      </p:sp>
    </p:spTree>
    <p:extLst>
      <p:ext uri="{BB962C8B-B14F-4D97-AF65-F5344CB8AC3E}">
        <p14:creationId xmlns:p14="http://schemas.microsoft.com/office/powerpoint/2010/main" xmlns="" val="2809696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40</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zh-CN" altLang="en-US"/>
          </a:p>
        </p:txBody>
      </p:sp>
      <p:sp>
        <p:nvSpPr>
          <p:cNvPr id="10035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101A192C-2723-43CA-94F1-97EA58CE546B}" type="slidenum">
              <a:rPr lang="zh-CN" altLang="en-US" i="0" smtClean="0">
                <a:solidFill>
                  <a:schemeClr val="tx1"/>
                </a:solidFill>
                <a:latin typeface="Arial" panose="020B0604020202020204" pitchFamily="34" charset="0"/>
              </a:rPr>
              <a:pPr/>
              <a:t>41</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968100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085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964B33FA-863D-4EA0-B769-0D927CC250FB}" type="slidenum">
              <a:rPr lang="zh-CN" altLang="en-US" i="0" smtClean="0">
                <a:solidFill>
                  <a:srgbClr val="000000"/>
                </a:solidFill>
                <a:latin typeface="Arial" panose="020B0604020202020204" pitchFamily="34" charset="0"/>
              </a:rPr>
              <a:pPr/>
              <a:t>42</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4262855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44</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45</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059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9DB6B4-D90E-4AD2-85EC-3EAAE149D0E6}" type="slidenum">
              <a:rPr lang="zh-CN" altLang="en-US" i="0" smtClean="0">
                <a:solidFill>
                  <a:srgbClr val="000000"/>
                </a:solidFill>
                <a:latin typeface="Arial" panose="020B0604020202020204" pitchFamily="34" charset="0"/>
              </a:rPr>
              <a:pPr/>
              <a:t>46</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4264796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46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84DA2B7-6E91-4E7A-A7BB-9019F616156A}" type="slidenum">
              <a:rPr lang="zh-CN" altLang="en-US" i="0" smtClean="0">
                <a:solidFill>
                  <a:srgbClr val="000000"/>
                </a:solidFill>
                <a:latin typeface="Arial" panose="020B0604020202020204" pitchFamily="34" charset="0"/>
              </a:rPr>
              <a:pPr/>
              <a:t>47</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215614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8F23F45-B52B-4118-B151-33CBB0DE4662}" type="slidenum">
              <a:rPr lang="zh-CN" altLang="en-US" i="0" smtClean="0">
                <a:solidFill>
                  <a:srgbClr val="000000"/>
                </a:solidFill>
                <a:latin typeface="Arial" panose="020B0604020202020204" pitchFamily="34" charset="0"/>
              </a:rPr>
              <a:pPr/>
              <a:t>48</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322282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8F23F45-B52B-4118-B151-33CBB0DE4662}" type="slidenum">
              <a:rPr lang="zh-CN" altLang="en-US" i="0" smtClean="0">
                <a:solidFill>
                  <a:srgbClr val="000000"/>
                </a:solidFill>
                <a:latin typeface="Arial" panose="020B0604020202020204" pitchFamily="34" charset="0"/>
              </a:rPr>
              <a:pPr/>
              <a:t>49</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32228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normAutofit/>
          </a:bodyPr>
          <a:lstStyle/>
          <a:p>
            <a:pPr>
              <a:defRPr/>
            </a:pPr>
            <a:endParaRPr lang="en-US" altLang="zh-CN" dirty="0"/>
          </a:p>
        </p:txBody>
      </p:sp>
      <p:sp>
        <p:nvSpPr>
          <p:cNvPr id="4" name="灯片编号占位符 3"/>
          <p:cNvSpPr txBox="1">
            <a:spLocks noGrp="1"/>
          </p:cNvSpPr>
          <p:nvPr/>
        </p:nvSpPr>
        <p:spPr>
          <a:xfrm>
            <a:off x="3815825" y="10183326"/>
            <a:ext cx="2920483" cy="536056"/>
          </a:xfrm>
          <a:prstGeom prst="rect">
            <a:avLst/>
          </a:prstGeom>
          <a:noFill/>
        </p:spPr>
        <p:txBody>
          <a:bodyPr lIns="91824" tIns="45912" rIns="91824" bIns="45912" anchor="b"/>
          <a:lstStyle/>
          <a:p>
            <a:pPr algn="r">
              <a:defRPr/>
            </a:pPr>
            <a:fld id="{6706D13F-0951-462D-BA50-AC089092ABAC}" type="slidenum">
              <a:rPr lang="zh-CN" altLang="en-US" sz="1200" i="0">
                <a:solidFill>
                  <a:schemeClr val="tx1"/>
                </a:solidFill>
                <a:latin typeface="Arial" pitchFamily="34" charset="0"/>
                <a:ea typeface="+mn-ea"/>
              </a:rPr>
              <a:pPr algn="r">
                <a:defRPr/>
              </a:pPr>
              <a:t>5</a:t>
            </a:fld>
            <a:endParaRPr lang="en-US" altLang="zh-CN" sz="1200" i="0">
              <a:solidFill>
                <a:schemeClr val="tx1"/>
              </a:solidFill>
              <a:latin typeface="Arial" pitchFamily="34" charset="0"/>
              <a:ea typeface="+mn-ea"/>
            </a:endParaRPr>
          </a:p>
        </p:txBody>
      </p:sp>
    </p:spTree>
    <p:extLst>
      <p:ext uri="{BB962C8B-B14F-4D97-AF65-F5344CB8AC3E}">
        <p14:creationId xmlns:p14="http://schemas.microsoft.com/office/powerpoint/2010/main" xmlns="" val="29202152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zh-CN" altLang="en-US"/>
          </a:p>
        </p:txBody>
      </p:sp>
      <p:sp>
        <p:nvSpPr>
          <p:cNvPr id="11878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E3EAB41-0452-4CDA-86B2-7208B05B5F50}" type="slidenum">
              <a:rPr lang="zh-CN" altLang="en-US" i="0" smtClean="0">
                <a:solidFill>
                  <a:srgbClr val="000000"/>
                </a:solidFill>
                <a:latin typeface="Arial" panose="020B0604020202020204" pitchFamily="34" charset="0"/>
              </a:rPr>
              <a:pPr/>
              <a:t>50</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856414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E08F1233-7D11-4303-AC2B-573A64E93608}" type="slidenum">
              <a:rPr lang="zh-CN" altLang="en-US" i="0" smtClean="0">
                <a:solidFill>
                  <a:srgbClr val="000000"/>
                </a:solidFill>
                <a:latin typeface="Arial" panose="020B0604020202020204" pitchFamily="34" charset="0"/>
              </a:rPr>
              <a:pPr/>
              <a:t>51</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903327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E08F1233-7D11-4303-AC2B-573A64E93608}" type="slidenum">
              <a:rPr lang="zh-CN" altLang="en-US" i="0" smtClean="0">
                <a:solidFill>
                  <a:srgbClr val="000000"/>
                </a:solidFill>
                <a:latin typeface="Arial" panose="020B0604020202020204" pitchFamily="34" charset="0"/>
              </a:rPr>
              <a:pPr/>
              <a:t>52</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903327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E08F1233-7D11-4303-AC2B-573A64E93608}" type="slidenum">
              <a:rPr lang="zh-CN" altLang="en-US" i="0" smtClean="0">
                <a:solidFill>
                  <a:srgbClr val="000000"/>
                </a:solidFill>
                <a:latin typeface="Arial" panose="020B0604020202020204" pitchFamily="34" charset="0"/>
              </a:rPr>
              <a:pPr/>
              <a:t>53</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9033275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0240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772D74D9-AFA4-40C0-9AB6-3F195ACF669E}" type="slidenum">
              <a:rPr lang="zh-CN" altLang="en-US" i="0" smtClean="0">
                <a:solidFill>
                  <a:srgbClr val="000000"/>
                </a:solidFill>
                <a:latin typeface="Arial" panose="020B0604020202020204" pitchFamily="34" charset="0"/>
              </a:rPr>
              <a:pPr/>
              <a:t>54</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4035501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228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621304CE-B81D-4A2A-9304-AAB991347371}" type="slidenum">
              <a:rPr lang="zh-CN" altLang="en-US" i="0" smtClean="0">
                <a:solidFill>
                  <a:srgbClr val="000000"/>
                </a:solidFill>
                <a:latin typeface="Arial" panose="020B0604020202020204" pitchFamily="34" charset="0"/>
              </a:rPr>
              <a:pPr/>
              <a:t>55</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2226099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a:p>
        </p:txBody>
      </p:sp>
      <p:sp>
        <p:nvSpPr>
          <p:cNvPr id="136196"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C71EAEC7-0007-4D12-B778-1F5ADC96D6C8}" type="slidenum">
              <a:rPr lang="zh-CN" altLang="en-US" i="0" smtClean="0">
                <a:solidFill>
                  <a:schemeClr val="tx1"/>
                </a:solidFill>
                <a:latin typeface="Arial" panose="020B0604020202020204" pitchFamily="34" charset="0"/>
              </a:rPr>
              <a:pPr/>
              <a:t>56</a:t>
            </a:fld>
            <a:endParaRPr lang="zh-CN" altLang="en-US" i="0">
              <a:solidFill>
                <a:schemeClr val="tx1"/>
              </a:solidFill>
              <a:latin typeface="Arial" panose="020B0604020202020204" pitchFamily="34" charset="0"/>
            </a:endParaRPr>
          </a:p>
        </p:txBody>
      </p:sp>
    </p:spTree>
    <p:extLst>
      <p:ext uri="{BB962C8B-B14F-4D97-AF65-F5344CB8AC3E}">
        <p14:creationId xmlns="" xmlns:p14="http://schemas.microsoft.com/office/powerpoint/2010/main" val="427415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8242" name="幻灯片图像占位符 1"/>
          <p:cNvSpPr>
            <a:spLocks noGrp="1" noRot="1" noChangeAspect="1" noChangeArrowheads="1" noTextEdit="1"/>
          </p:cNvSpPr>
          <p:nvPr>
            <p:ph type="sldImg" idx="4294967295"/>
          </p:nvPr>
        </p:nvSpPr>
        <p:spPr bwMode="auto">
          <a:xfrm>
            <a:off x="33338" y="0"/>
            <a:ext cx="0" cy="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90115" name="备注占位符 2"/>
          <p:cNvSpPr>
            <a:spLocks noGrp="1" noRot="1" noChangeAspect="1" noChangeArrowheads="1"/>
          </p:cNvSpPr>
          <p:nvPr>
            <p:ph type="body" idx="1"/>
          </p:nvPr>
        </p:nvSpPr>
        <p:spPr bwMode="auto">
          <a:xfrm>
            <a:off x="69850" y="0"/>
            <a:ext cx="0" cy="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25000" lnSpcReduction="20000"/>
          </a:bodyPr>
          <a:lstStyle/>
          <a:p>
            <a:pPr>
              <a:defRPr/>
            </a:pPr>
            <a:endParaRPr lang="zh-CN" altLang="en-US" dirty="0"/>
          </a:p>
        </p:txBody>
      </p:sp>
    </p:spTree>
    <p:extLst>
      <p:ext uri="{BB962C8B-B14F-4D97-AF65-F5344CB8AC3E}">
        <p14:creationId xmlns:p14="http://schemas.microsoft.com/office/powerpoint/2010/main" xmlns="" val="162081811"/>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4302D4F-F0CB-4C12-B0CA-D35CCB356069}" type="slidenum">
              <a:rPr lang="zh-CN" altLang="en-US" smtClean="0"/>
              <a:pPr>
                <a:defRPr/>
              </a:pPr>
              <a:t>6</a:t>
            </a:fld>
            <a:endParaRPr lang="zh-CN" altLang="en-US"/>
          </a:p>
        </p:txBody>
      </p:sp>
    </p:spTree>
    <p:extLst>
      <p:ext uri="{BB962C8B-B14F-4D97-AF65-F5344CB8AC3E}">
        <p14:creationId xmlns:p14="http://schemas.microsoft.com/office/powerpoint/2010/main" xmlns="" val="318052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zh-CN" altLang="en-US" dirty="0"/>
              <a:t>根据教学活动的实际组织情况，我们把这些教学基本状态数据提炼成</a:t>
            </a:r>
            <a:r>
              <a:rPr kumimoji="0" lang="en-US" altLang="zh-CN" dirty="0"/>
              <a:t>560</a:t>
            </a:r>
            <a:r>
              <a:rPr kumimoji="0" lang="zh-CN" altLang="en-US" dirty="0"/>
              <a:t>项数据项，用</a:t>
            </a:r>
            <a:r>
              <a:rPr kumimoji="0" lang="en-US" altLang="zh-CN" dirty="0"/>
              <a:t>69</a:t>
            </a:r>
            <a:r>
              <a:rPr kumimoji="0" lang="zh-CN" altLang="en-US" dirty="0"/>
              <a:t>张表格把这些数据项组织起来，这</a:t>
            </a:r>
            <a:r>
              <a:rPr kumimoji="0" lang="en-US" altLang="zh-CN" dirty="0"/>
              <a:t>69</a:t>
            </a:r>
            <a:r>
              <a:rPr kumimoji="0" lang="zh-CN" altLang="en-US" dirty="0"/>
              <a:t>张表涵盖了教学活动的</a:t>
            </a:r>
            <a:r>
              <a:rPr kumimoji="0" lang="en-US" altLang="zh-CN" dirty="0"/>
              <a:t>7</a:t>
            </a:r>
            <a:r>
              <a:rPr kumimoji="0" lang="zh-CN" altLang="en-US" dirty="0"/>
              <a:t>个方面，通过这七个方面，能反映一个学校的基本的教学状态。在填报的过程中，不同表格的信息量也是不同的。</a:t>
            </a:r>
            <a:r>
              <a:rPr kumimoji="0" lang="en-US" altLang="zh-CN" dirty="0"/>
              <a:t>……</a:t>
            </a:r>
            <a:r>
              <a:rPr kumimoji="0" lang="zh-CN" altLang="en-US" dirty="0"/>
              <a:t>其中，教师、专业、课程，这</a:t>
            </a:r>
            <a:r>
              <a:rPr kumimoji="0" lang="en-US" altLang="zh-CN" dirty="0"/>
              <a:t>3</a:t>
            </a:r>
            <a:r>
              <a:rPr kumimoji="0" lang="zh-CN" altLang="en-US" dirty="0"/>
              <a:t>部分是我们数据库最核心的数据。那么，我们在给出学校专任教师的时候，不是让学校报有多少专任教师，而是根据每个老师的个体信息统计出来的，更接近真实情况。</a:t>
            </a:r>
          </a:p>
        </p:txBody>
      </p:sp>
      <p:sp>
        <p:nvSpPr>
          <p:cNvPr id="37892" name="灯片编号占位符 3"/>
          <p:cNvSpPr>
            <a:spLocks noGrp="1"/>
          </p:cNvSpPr>
          <p:nvPr>
            <p:ph type="sldNum" sz="quarter" idx="5"/>
          </p:nvPr>
        </p:nvSpPr>
        <p:spPr bwMode="auto">
          <a:ln>
            <a:miter lim="800000"/>
            <a:headEnd/>
            <a:tailEnd/>
          </a:ln>
        </p:spPr>
        <p:txBody>
          <a:bodyPr/>
          <a:lstStyle/>
          <a:p>
            <a:pPr>
              <a:defRPr/>
            </a:pPr>
            <a:fld id="{F9E1427B-5293-40C4-B1F4-C07E354FCE17}" type="slidenum">
              <a:rPr lang="zh-CN" altLang="en-US" smtClean="0"/>
              <a:pPr>
                <a:defRPr/>
              </a:pPr>
              <a:t>7</a:t>
            </a:fld>
            <a:endParaRPr lang="en-US" altLang="zh-CN" dirty="0"/>
          </a:p>
        </p:txBody>
      </p:sp>
    </p:spTree>
    <p:extLst>
      <p:ext uri="{BB962C8B-B14F-4D97-AF65-F5344CB8AC3E}">
        <p14:creationId xmlns:p14="http://schemas.microsoft.com/office/powerpoint/2010/main" xmlns="" val="245902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7DAF4D54-F4D3-495E-AAE2-C4B5C428437B}" type="slidenum">
              <a:rPr lang="zh-CN" altLang="en-US" i="0" smtClean="0">
                <a:solidFill>
                  <a:schemeClr val="tx1"/>
                </a:solidFill>
                <a:latin typeface="Arial" panose="020B0604020202020204" pitchFamily="34" charset="0"/>
              </a:rPr>
              <a:pPr/>
              <a:t>8</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64753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bwMode="auto">
          <a:xfrm>
            <a:off x="0" y="0"/>
            <a:ext cx="0" cy="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0179" name="备注占位符 2"/>
          <p:cNvSpPr>
            <a:spLocks noGrp="1" noRot="1" noChangeAspect="1" noChangeArrowheads="1"/>
          </p:cNvSpPr>
          <p:nvPr>
            <p:ph type="body" idx="1"/>
          </p:nvPr>
        </p:nvSpPr>
        <p:spPr bwMode="auto">
          <a:xfrm>
            <a:off x="0" y="0"/>
            <a:ext cx="0" cy="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25000" lnSpcReduction="20000"/>
          </a:bodyPr>
          <a:lstStyle/>
          <a:p>
            <a:pPr>
              <a:defRPr/>
            </a:pPr>
            <a:endParaRPr lang="zh-CN" altLang="en-US" dirty="0"/>
          </a:p>
        </p:txBody>
      </p:sp>
    </p:spTree>
    <p:extLst>
      <p:ext uri="{BB962C8B-B14F-4D97-AF65-F5344CB8AC3E}">
        <p14:creationId xmlns:p14="http://schemas.microsoft.com/office/powerpoint/2010/main" xmlns="" val="3483811612"/>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16681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fld id="{2B1E2833-1E64-4022-9F09-7D03EA316184}" type="slidenum">
              <a:rPr lang="zh-CN" altLang="en-US"/>
              <a:pPr>
                <a:defRPr/>
              </a:pPr>
              <a:t>‹#›</a:t>
            </a:fld>
            <a:endParaRPr lang="zh-CN" altLang="en-US"/>
          </a:p>
        </p:txBody>
      </p:sp>
    </p:spTree>
    <p:extLst>
      <p:ext uri="{BB962C8B-B14F-4D97-AF65-F5344CB8AC3E}">
        <p14:creationId xmlns:p14="http://schemas.microsoft.com/office/powerpoint/2010/main" xmlns="" val="360546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fld id="{919FE0D9-E390-40E9-BB0C-7925CB924E87}" type="slidenum">
              <a:rPr lang="zh-CN" altLang="en-US"/>
              <a:pPr>
                <a:defRPr/>
              </a:pPr>
              <a:t>‹#›</a:t>
            </a:fld>
            <a:endParaRPr lang="zh-CN" altLang="en-US"/>
          </a:p>
        </p:txBody>
      </p:sp>
    </p:spTree>
    <p:extLst>
      <p:ext uri="{BB962C8B-B14F-4D97-AF65-F5344CB8AC3E}">
        <p14:creationId xmlns:p14="http://schemas.microsoft.com/office/powerpoint/2010/main" xmlns="" val="165884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1DCAE4C6-1497-4E36-A530-C1796C9365A8}"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945621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CN" altLang="en-US"/>
              <a:t>单击此处编辑母版标题样式</a:t>
            </a:r>
            <a:endParaRPr/>
          </a:p>
        </p:txBody>
      </p:sp>
      <p:sp>
        <p:nvSpPr>
          <p:cNvPr id="7" name="Rectangle 6"/>
          <p:cNvSpPr>
            <a:spLocks noGrp="1"/>
          </p:cNvSpPr>
          <p:nvPr>
            <p:ph sz="quarter" idx="13"/>
          </p:nvPr>
        </p:nvSpPr>
        <p:spPr>
          <a:xfrm>
            <a:off x="609600" y="1803400"/>
            <a:ext cx="8153400" cy="4368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a:p>
        </p:txBody>
      </p:sp>
      <p:sp>
        <p:nvSpPr>
          <p:cNvPr id="4" name="Rectangle 2"/>
          <p:cNvSpPr>
            <a:spLocks noGrp="1"/>
          </p:cNvSpPr>
          <p:nvPr>
            <p:ph type="dt" sz="half" idx="14"/>
          </p:nvPr>
        </p:nvSpPr>
        <p:spPr>
          <a:xfrm>
            <a:off x="762000" y="6400800"/>
            <a:ext cx="1828800" cy="320675"/>
          </a:xfrm>
          <a:prstGeom prst="rect">
            <a:avLst/>
          </a:prstGeom>
        </p:spPr>
        <p:txBody>
          <a:bodyPr/>
          <a:lstStyle>
            <a:lvl1pPr eaLnBrk="1" hangingPunct="1">
              <a:defRPr>
                <a:ea typeface="宋体" charset="-122"/>
                <a:cs typeface="Times New Roman" pitchFamily="18" charset="0"/>
              </a:defRPr>
            </a:lvl1pPr>
            <a:extLst/>
          </a:lstStyle>
          <a:p>
            <a:pPr>
              <a:defRPr/>
            </a:pPr>
            <a:endParaRPr lang="zh-CN"/>
          </a:p>
        </p:txBody>
      </p:sp>
      <p:sp>
        <p:nvSpPr>
          <p:cNvPr id="5" name="Rectangle 3"/>
          <p:cNvSpPr>
            <a:spLocks noGrp="1"/>
          </p:cNvSpPr>
          <p:nvPr>
            <p:ph type="ftr" sz="quarter" idx="15"/>
          </p:nvPr>
        </p:nvSpPr>
        <p:spPr/>
        <p:txBody>
          <a:bodyPr/>
          <a:lstStyle>
            <a:lvl1pPr>
              <a:defRPr/>
            </a:lvl1pPr>
            <a:extLst/>
          </a:lstStyle>
          <a:p>
            <a:pPr>
              <a:defRPr/>
            </a:pPr>
            <a:endParaRPr lang="zh-CN"/>
          </a:p>
        </p:txBody>
      </p:sp>
      <p:sp>
        <p:nvSpPr>
          <p:cNvPr id="6" name="Rectangle 4"/>
          <p:cNvSpPr>
            <a:spLocks noGrp="1"/>
          </p:cNvSpPr>
          <p:nvPr>
            <p:ph type="sldNum" sz="quarter" idx="16"/>
          </p:nvPr>
        </p:nvSpPr>
        <p:spPr>
          <a:xfrm>
            <a:off x="6553200" y="6400800"/>
            <a:ext cx="2133600" cy="320675"/>
          </a:xfrm>
          <a:prstGeom prst="rect">
            <a:avLst/>
          </a:prstGeom>
        </p:spPr>
        <p:txBody>
          <a:bodyPr/>
          <a:lstStyle>
            <a:lvl1pPr algn="ctr" eaLnBrk="1" hangingPunct="1">
              <a:defRPr sz="1400">
                <a:solidFill>
                  <a:srgbClr val="FFFFFF"/>
                </a:solidFill>
                <a:ea typeface="宋体" charset="-122"/>
                <a:cs typeface="Times New Roman" pitchFamily="18" charset="0"/>
              </a:defRPr>
            </a:lvl1pPr>
            <a:extLst/>
          </a:lstStyle>
          <a:p>
            <a:pPr>
              <a:defRPr/>
            </a:pPr>
            <a:fld id="{8C177564-5EB7-41AF-BB98-9F7A2B9601E1}" type="slidenum">
              <a:rPr lang="en-US" altLang="zh-CN"/>
              <a:pPr>
                <a:defRPr/>
              </a:pPr>
              <a:t>‹#›</a:t>
            </a:fld>
            <a:endParaRPr lang="zh-CN" sz="1800">
              <a:solidFill>
                <a:schemeClr val="tx2"/>
              </a:solidFill>
            </a:endParaRPr>
          </a:p>
        </p:txBody>
      </p:sp>
    </p:spTree>
    <p:extLst>
      <p:ext uri="{BB962C8B-B14F-4D97-AF65-F5344CB8AC3E}">
        <p14:creationId xmlns:p14="http://schemas.microsoft.com/office/powerpoint/2010/main" xmlns="" val="31297731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39252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02688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99559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99506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567861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7144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15B34841-4A6C-4892-BF98-93930E814F33}"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094903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5196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56655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83490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78676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138079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淡蓝">
    <p:spTree>
      <p:nvGrpSpPr>
        <p:cNvPr id="1" name=""/>
        <p:cNvGrpSpPr/>
        <p:nvPr/>
      </p:nvGrpSpPr>
      <p:grpSpPr>
        <a:xfrm>
          <a:off x="0" y="0"/>
          <a:ext cx="0" cy="0"/>
          <a:chOff x="0" y="0"/>
          <a:chExt cx="0" cy="0"/>
        </a:xfrm>
      </p:grpSpPr>
      <p:sp>
        <p:nvSpPr>
          <p:cNvPr id="12" name="日期占位符 11"/>
          <p:cNvSpPr>
            <a:spLocks noGrp="1"/>
          </p:cNvSpPr>
          <p:nvPr>
            <p:ph type="dt" sz="half" idx="10"/>
          </p:nvPr>
        </p:nvSpPr>
        <p:spPr>
          <a:xfrm>
            <a:off x="457200" y="6356350"/>
            <a:ext cx="2133600" cy="365125"/>
          </a:xfrm>
          <a:prstGeom prst="rect">
            <a:avLst/>
          </a:prstGeom>
        </p:spPr>
        <p:txBody>
          <a:bodyPr/>
          <a:lstStyle/>
          <a:p>
            <a:pPr>
              <a:defRPr/>
            </a:pPr>
            <a:fld id="{ABD4AC4A-DF3C-4DC5-BD05-AB579ECF9A78}" type="datetime1">
              <a:rPr lang="zh-CN" altLang="en-US" smtClean="0"/>
              <a:pPr>
                <a:defRPr/>
              </a:pPr>
              <a:t>2016/11/14</a:t>
            </a:fld>
            <a:endParaRPr lang="zh-CN" altLang="en-US"/>
          </a:p>
        </p:txBody>
      </p:sp>
      <p:sp>
        <p:nvSpPr>
          <p:cNvPr id="13" name="灯片编号占位符 12"/>
          <p:cNvSpPr>
            <a:spLocks noGrp="1"/>
          </p:cNvSpPr>
          <p:nvPr>
            <p:ph type="sldNum" sz="quarter" idx="11"/>
          </p:nvPr>
        </p:nvSpPr>
        <p:spPr>
          <a:xfrm>
            <a:off x="7010432" y="6500835"/>
            <a:ext cx="2133600" cy="428628"/>
          </a:xfrm>
          <a:prstGeom prst="rect">
            <a:avLst/>
          </a:prstGeom>
        </p:spPr>
        <p:txBody>
          <a:bodyPr/>
          <a:lstStyle>
            <a:lvl1pPr>
              <a:defRPr sz="1500" baseline="0"/>
            </a:lvl1pPr>
          </a:lstStyle>
          <a:p>
            <a:pPr>
              <a:defRPr/>
            </a:pPr>
            <a:fld id="{F34F209F-7364-4BEE-B0C4-76D6E8CB9558}" type="slidenum">
              <a:rPr lang="zh-CN" altLang="en-US" smtClean="0"/>
              <a:pPr>
                <a:defRPr/>
              </a:pPr>
              <a:t>‹#›</a:t>
            </a:fld>
            <a:endParaRPr lang="zh-CN" altLang="en-US" dirty="0"/>
          </a:p>
        </p:txBody>
      </p:sp>
      <p:sp>
        <p:nvSpPr>
          <p:cNvPr id="14" name="页脚占位符 13"/>
          <p:cNvSpPr>
            <a:spLocks noGrp="1"/>
          </p:cNvSpPr>
          <p:nvPr>
            <p:ph type="ftr" sz="quarter" idx="12"/>
          </p:nvPr>
        </p:nvSpPr>
        <p:spPr/>
        <p:txBody>
          <a:body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C51E7B35-EA80-4B7C-9703-5ADE87411570}"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08104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A99CFB75-BE2E-4818-A019-E3FB06126675}"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777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74BF13A7-F814-4627-8755-BB99FDFA72D9}"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407266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D654DAB7-4F52-4946-A715-2F0FCD25089D}"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406997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CC44EA51-6719-46C2-AC2C-8D90EDD11E62}"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78593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911E1720-AA6A-44CA-8185-F4B4250251BB}"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78817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D6AAF096-7845-4CB0-A061-419050F70129}"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9738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7"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115888"/>
            <a:ext cx="685165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sz="1200" b="0" i="0">
                <a:solidFill>
                  <a:schemeClr val="tx1">
                    <a:tint val="75000"/>
                  </a:schemeClr>
                </a:solidFill>
                <a:latin typeface="+mn-lt"/>
                <a:ea typeface="+mn-ea"/>
                <a:cs typeface="+mn-cs"/>
              </a:defRPr>
            </a:lvl1pPr>
          </a:lstStyle>
          <a:p>
            <a:pPr>
              <a:defRPr/>
            </a:pPr>
            <a:endParaRPr lang="zh-CN" altLang="en-US"/>
          </a:p>
        </p:txBody>
      </p:sp>
      <p:pic>
        <p:nvPicPr>
          <p:cNvPr id="1029" name="图片 28" descr="logo.png"/>
          <p:cNvPicPr>
            <a:picLocks noChangeAspect="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auto">
          <a:xfrm>
            <a:off x="7786688" y="71438"/>
            <a:ext cx="1239837"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1" r:id="rId22"/>
    <p:sldLayoutId id="2147483863" r:id="rId23"/>
    <p:sldLayoutId id="2147483864" r:id="rId24"/>
    <p:sldLayoutId id="2147483889" r:id="rId25"/>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黑体" pitchFamily="49" charset="-122"/>
          <a:ea typeface="黑体"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itchFamily="49" charset="-122"/>
          <a:ea typeface="黑体"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黑体" pitchFamily="49" charset="-122"/>
          <a:ea typeface="黑体"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itchFamily="49" charset="-122"/>
          <a:ea typeface="黑体"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2" name="TextBox 5"/>
          <p:cNvSpPr txBox="1">
            <a:spLocks noChangeArrowheads="1"/>
          </p:cNvSpPr>
          <p:nvPr/>
        </p:nvSpPr>
        <p:spPr bwMode="auto">
          <a:xfrm>
            <a:off x="1619672" y="4164093"/>
            <a:ext cx="6189666" cy="119519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ts val="4300"/>
              </a:lnSpc>
              <a:defRPr/>
            </a:pPr>
            <a:r>
              <a:rPr lang="zh-CN" altLang="en-US" sz="3200" i="0" spc="50" dirty="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教育部评估中心 信息处</a:t>
            </a:r>
          </a:p>
          <a:p>
            <a:pPr algn="ctr" eaLnBrk="1" hangingPunct="1">
              <a:lnSpc>
                <a:spcPts val="4300"/>
              </a:lnSpc>
              <a:defRPr/>
            </a:pPr>
            <a:r>
              <a:rPr lang="en-US" altLang="zh-CN" sz="3200" i="0" spc="50" dirty="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2016</a:t>
            </a:r>
            <a:r>
              <a:rPr lang="zh-CN" altLang="en-US"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年</a:t>
            </a:r>
            <a:r>
              <a:rPr lang="en-US" altLang="zh-CN"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11</a:t>
            </a:r>
            <a:r>
              <a:rPr lang="zh-CN" altLang="en-US"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月</a:t>
            </a:r>
            <a:endParaRPr lang="en-US" altLang="zh-CN" sz="3200" i="0" spc="50" dirty="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endParaRPr>
          </a:p>
        </p:txBody>
      </p:sp>
      <p:sp>
        <p:nvSpPr>
          <p:cNvPr id="8" name="矩形 7"/>
          <p:cNvSpPr/>
          <p:nvPr/>
        </p:nvSpPr>
        <p:spPr>
          <a:xfrm>
            <a:off x="246856" y="1196752"/>
            <a:ext cx="8244408" cy="2003625"/>
          </a:xfrm>
          <a:prstGeom prst="rect">
            <a:avLst/>
          </a:prstGeom>
          <a:noFill/>
        </p:spPr>
        <p:txBody>
          <a:bodyPr wrap="square">
            <a:spAutoFit/>
          </a:bodyPr>
          <a:lstStyle/>
          <a:p>
            <a:pPr algn="ctr" eaLnBrk="1" hangingPunct="1">
              <a:lnSpc>
                <a:spcPct val="150000"/>
              </a:lnSpc>
              <a:defRPr/>
            </a:pPr>
            <a:r>
              <a:rPr lang="zh-CN" altLang="en-US" sz="4400" i="0" spc="50" dirty="0">
                <a:ln w="11430"/>
                <a:solidFill>
                  <a:srgbClr val="0033CC"/>
                </a:solidFill>
                <a:latin typeface="+mn-lt"/>
                <a:ea typeface="微软雅黑" panose="020B0503020204020204" pitchFamily="34" charset="-122"/>
                <a:cs typeface="Times New Roman" pitchFamily="18" charset="0"/>
              </a:rPr>
              <a:t>高等教育质量监测国家数据</a:t>
            </a:r>
            <a:r>
              <a:rPr lang="zh-CN" altLang="en-US" sz="4400" i="0" spc="50" dirty="0" smtClean="0">
                <a:ln w="11430"/>
                <a:solidFill>
                  <a:srgbClr val="0033CC"/>
                </a:solidFill>
                <a:latin typeface="+mn-lt"/>
                <a:ea typeface="微软雅黑" panose="020B0503020204020204" pitchFamily="34" charset="-122"/>
                <a:cs typeface="Times New Roman" pitchFamily="18" charset="0"/>
              </a:rPr>
              <a:t>平台</a:t>
            </a:r>
            <a:endParaRPr lang="en-US" altLang="zh-CN" sz="4400" i="0" spc="50" dirty="0" smtClean="0">
              <a:ln w="11430"/>
              <a:solidFill>
                <a:srgbClr val="0033CC"/>
              </a:solidFill>
              <a:latin typeface="+mn-lt"/>
              <a:ea typeface="微软雅黑" panose="020B0503020204020204" pitchFamily="34" charset="-122"/>
              <a:cs typeface="Times New Roman" pitchFamily="18" charset="0"/>
            </a:endParaRPr>
          </a:p>
          <a:p>
            <a:pPr algn="ctr" eaLnBrk="1" hangingPunct="1">
              <a:lnSpc>
                <a:spcPct val="150000"/>
              </a:lnSpc>
              <a:defRPr/>
            </a:pPr>
            <a:r>
              <a:rPr lang="zh-CN" altLang="en-US" sz="4400" i="0" spc="50" dirty="0" smtClean="0">
                <a:ln w="11430"/>
                <a:solidFill>
                  <a:srgbClr val="0033CC"/>
                </a:solidFill>
                <a:latin typeface="+mn-lt"/>
                <a:ea typeface="微软雅黑" panose="020B0503020204020204" pitchFamily="34" charset="-122"/>
                <a:cs typeface="Times New Roman" pitchFamily="18" charset="0"/>
              </a:rPr>
              <a:t>数据表格及内涵说明</a:t>
            </a:r>
            <a:endParaRPr lang="zh-CN" altLang="en-US" sz="4400" i="0" spc="50" dirty="0">
              <a:ln w="11430"/>
              <a:solidFill>
                <a:srgbClr val="0033CC"/>
              </a:solidFill>
              <a:latin typeface="+mn-lt"/>
              <a:ea typeface="微软雅黑" panose="020B0503020204020204" pitchFamily="34" charset="-122"/>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标题 1"/>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smtClean="0">
                <a:solidFill>
                  <a:srgbClr val="0033CC"/>
                </a:solidFill>
                <a:latin typeface="+mn-lt"/>
                <a:ea typeface="微软雅黑" pitchFamily="34" charset="-122"/>
                <a:cs typeface="+mj-cs"/>
                <a:sym typeface="Haettenschweiler" panose="020B0706040902060204" pitchFamily="34" charset="0"/>
              </a:rPr>
              <a:t>（二）统计</a:t>
            </a:r>
            <a:r>
              <a:rPr lang="zh-CN" altLang="en-US" sz="4000" i="0" dirty="0">
                <a:solidFill>
                  <a:srgbClr val="0033CC"/>
                </a:solidFill>
                <a:latin typeface="+mn-lt"/>
                <a:ea typeface="微软雅黑" pitchFamily="34" charset="-122"/>
                <a:cs typeface="+mj-cs"/>
                <a:sym typeface="Haettenschweiler" panose="020B0706040902060204" pitchFamily="34" charset="0"/>
              </a:rPr>
              <a:t>时间</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grpSp>
        <p:nvGrpSpPr>
          <p:cNvPr id="37892" name="Group 4"/>
          <p:cNvGrpSpPr>
            <a:grpSpLocks/>
          </p:cNvGrpSpPr>
          <p:nvPr/>
        </p:nvGrpSpPr>
        <p:grpSpPr bwMode="auto">
          <a:xfrm>
            <a:off x="508045" y="1088352"/>
            <a:ext cx="7836072" cy="3181798"/>
            <a:chOff x="142859" y="0"/>
            <a:chExt cx="7419138" cy="3312368"/>
          </a:xfrm>
        </p:grpSpPr>
        <p:sp>
          <p:nvSpPr>
            <p:cNvPr id="37899" name="未知"/>
            <p:cNvSpPr>
              <a:spLocks/>
            </p:cNvSpPr>
            <p:nvPr/>
          </p:nvSpPr>
          <p:spPr bwMode="auto">
            <a:xfrm>
              <a:off x="6406427" y="1855370"/>
              <a:ext cx="90478" cy="345997"/>
            </a:xfrm>
            <a:custGeom>
              <a:avLst/>
              <a:gdLst>
                <a:gd name="T0" fmla="*/ 44763 w 91440"/>
                <a:gd name="T1" fmla="*/ 0 h 345643"/>
                <a:gd name="T2" fmla="*/ 44763 w 91440"/>
                <a:gd name="T3" fmla="*/ 346351 h 345643"/>
                <a:gd name="T4" fmla="*/ 0 60000 65536"/>
                <a:gd name="T5" fmla="*/ 0 60000 65536"/>
                <a:gd name="T6" fmla="*/ 0 w 91440"/>
                <a:gd name="T7" fmla="*/ 0 h 345643"/>
                <a:gd name="T8" fmla="*/ 91440 w 91440"/>
                <a:gd name="T9" fmla="*/ 345643 h 345643"/>
              </a:gdLst>
              <a:ahLst/>
              <a:cxnLst>
                <a:cxn ang="T4">
                  <a:pos x="T0" y="T1"/>
                </a:cxn>
                <a:cxn ang="T5">
                  <a:pos x="T2" y="T3"/>
                </a:cxn>
              </a:cxnLst>
              <a:rect l="T6" t="T7" r="T8" b="T9"/>
              <a:pathLst>
                <a:path w="91440" h="345643">
                  <a:moveTo>
                    <a:pt x="45720" y="0"/>
                  </a:moveTo>
                  <a:lnTo>
                    <a:pt x="45720" y="345643"/>
                  </a:lnTo>
                </a:path>
              </a:pathLst>
            </a:custGeom>
            <a:noFill/>
            <a:ln w="25400" cap="flat" cmpd="sng">
              <a:solidFill>
                <a:srgbClr val="194271"/>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0" name="未知"/>
            <p:cNvSpPr>
              <a:spLocks/>
            </p:cNvSpPr>
            <p:nvPr/>
          </p:nvSpPr>
          <p:spPr bwMode="auto">
            <a:xfrm>
              <a:off x="4563548" y="755480"/>
              <a:ext cx="1887324" cy="345997"/>
            </a:xfrm>
            <a:custGeom>
              <a:avLst/>
              <a:gdLst>
                <a:gd name="T0" fmla="*/ 0 w 1887542"/>
                <a:gd name="T1" fmla="*/ 0 h 345643"/>
                <a:gd name="T2" fmla="*/ 0 w 1887542"/>
                <a:gd name="T3" fmla="*/ 236027 h 345643"/>
                <a:gd name="T4" fmla="*/ 1887106 w 1887542"/>
                <a:gd name="T5" fmla="*/ 236027 h 345643"/>
                <a:gd name="T6" fmla="*/ 1887106 w 1887542"/>
                <a:gd name="T7" fmla="*/ 346351 h 345643"/>
                <a:gd name="T8" fmla="*/ 0 60000 65536"/>
                <a:gd name="T9" fmla="*/ 0 60000 65536"/>
                <a:gd name="T10" fmla="*/ 0 60000 65536"/>
                <a:gd name="T11" fmla="*/ 0 60000 65536"/>
                <a:gd name="T12" fmla="*/ 0 w 1887542"/>
                <a:gd name="T13" fmla="*/ 0 h 345643"/>
                <a:gd name="T14" fmla="*/ 1887542 w 1887542"/>
                <a:gd name="T15" fmla="*/ 345643 h 345643"/>
              </a:gdLst>
              <a:ahLst/>
              <a:cxnLst>
                <a:cxn ang="T8">
                  <a:pos x="T0" y="T1"/>
                </a:cxn>
                <a:cxn ang="T9">
                  <a:pos x="T2" y="T3"/>
                </a:cxn>
                <a:cxn ang="T10">
                  <a:pos x="T4" y="T5"/>
                </a:cxn>
                <a:cxn ang="T11">
                  <a:pos x="T6" y="T7"/>
                </a:cxn>
              </a:cxnLst>
              <a:rect l="T12" t="T13" r="T14" b="T15"/>
              <a:pathLst>
                <a:path w="1887542" h="345643">
                  <a:moveTo>
                    <a:pt x="0" y="0"/>
                  </a:moveTo>
                  <a:lnTo>
                    <a:pt x="0" y="235545"/>
                  </a:lnTo>
                  <a:lnTo>
                    <a:pt x="1887542" y="235545"/>
                  </a:lnTo>
                  <a:lnTo>
                    <a:pt x="1887542" y="345643"/>
                  </a:lnTo>
                </a:path>
              </a:pathLst>
            </a:custGeom>
            <a:noFill/>
            <a:ln w="25400" cap="flat" cmpd="sng">
              <a:solidFill>
                <a:srgbClr val="153A63"/>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1" name="未知"/>
            <p:cNvSpPr>
              <a:spLocks/>
            </p:cNvSpPr>
            <p:nvPr/>
          </p:nvSpPr>
          <p:spPr bwMode="auto">
            <a:xfrm>
              <a:off x="2676223" y="1855370"/>
              <a:ext cx="1395256" cy="345997"/>
            </a:xfrm>
            <a:custGeom>
              <a:avLst/>
              <a:gdLst>
                <a:gd name="T0" fmla="*/ 0 w 1394776"/>
                <a:gd name="T1" fmla="*/ 0 h 345643"/>
                <a:gd name="T2" fmla="*/ 0 w 1394776"/>
                <a:gd name="T3" fmla="*/ 236027 h 345643"/>
                <a:gd name="T4" fmla="*/ 1395736 w 1394776"/>
                <a:gd name="T5" fmla="*/ 236027 h 345643"/>
                <a:gd name="T6" fmla="*/ 1395736 w 1394776"/>
                <a:gd name="T7" fmla="*/ 346351 h 345643"/>
                <a:gd name="T8" fmla="*/ 0 60000 65536"/>
                <a:gd name="T9" fmla="*/ 0 60000 65536"/>
                <a:gd name="T10" fmla="*/ 0 60000 65536"/>
                <a:gd name="T11" fmla="*/ 0 60000 65536"/>
                <a:gd name="T12" fmla="*/ 0 w 1394776"/>
                <a:gd name="T13" fmla="*/ 0 h 345643"/>
                <a:gd name="T14" fmla="*/ 1394776 w 1394776"/>
                <a:gd name="T15" fmla="*/ 345643 h 345643"/>
              </a:gdLst>
              <a:ahLst/>
              <a:cxnLst>
                <a:cxn ang="T8">
                  <a:pos x="T0" y="T1"/>
                </a:cxn>
                <a:cxn ang="T9">
                  <a:pos x="T2" y="T3"/>
                </a:cxn>
                <a:cxn ang="T10">
                  <a:pos x="T4" y="T5"/>
                </a:cxn>
                <a:cxn ang="T11">
                  <a:pos x="T6" y="T7"/>
                </a:cxn>
              </a:cxnLst>
              <a:rect l="T12" t="T13" r="T14" b="T15"/>
              <a:pathLst>
                <a:path w="1394776" h="345643">
                  <a:moveTo>
                    <a:pt x="0" y="0"/>
                  </a:moveTo>
                  <a:lnTo>
                    <a:pt x="0" y="235545"/>
                  </a:lnTo>
                  <a:lnTo>
                    <a:pt x="1394776" y="235545"/>
                  </a:lnTo>
                  <a:lnTo>
                    <a:pt x="1394776" y="345643"/>
                  </a:lnTo>
                </a:path>
              </a:pathLst>
            </a:custGeom>
            <a:noFill/>
            <a:ln w="25400" cap="flat" cmpd="sng">
              <a:solidFill>
                <a:srgbClr val="194271"/>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2" name="未知"/>
            <p:cNvSpPr>
              <a:spLocks/>
            </p:cNvSpPr>
            <p:nvPr/>
          </p:nvSpPr>
          <p:spPr bwMode="auto">
            <a:xfrm>
              <a:off x="1406366" y="1855370"/>
              <a:ext cx="1269857" cy="345997"/>
            </a:xfrm>
            <a:custGeom>
              <a:avLst/>
              <a:gdLst>
                <a:gd name="T0" fmla="*/ 1269435 w 1270279"/>
                <a:gd name="T1" fmla="*/ 0 h 345643"/>
                <a:gd name="T2" fmla="*/ 1269435 w 1270279"/>
                <a:gd name="T3" fmla="*/ 236027 h 345643"/>
                <a:gd name="T4" fmla="*/ 0 w 1270279"/>
                <a:gd name="T5" fmla="*/ 236027 h 345643"/>
                <a:gd name="T6" fmla="*/ 0 w 1270279"/>
                <a:gd name="T7" fmla="*/ 346351 h 345643"/>
                <a:gd name="T8" fmla="*/ 0 60000 65536"/>
                <a:gd name="T9" fmla="*/ 0 60000 65536"/>
                <a:gd name="T10" fmla="*/ 0 60000 65536"/>
                <a:gd name="T11" fmla="*/ 0 60000 65536"/>
                <a:gd name="T12" fmla="*/ 0 w 1270279"/>
                <a:gd name="T13" fmla="*/ 0 h 345643"/>
                <a:gd name="T14" fmla="*/ 1270279 w 1270279"/>
                <a:gd name="T15" fmla="*/ 345643 h 345643"/>
              </a:gdLst>
              <a:ahLst/>
              <a:cxnLst>
                <a:cxn ang="T8">
                  <a:pos x="T0" y="T1"/>
                </a:cxn>
                <a:cxn ang="T9">
                  <a:pos x="T2" y="T3"/>
                </a:cxn>
                <a:cxn ang="T10">
                  <a:pos x="T4" y="T5"/>
                </a:cxn>
                <a:cxn ang="T11">
                  <a:pos x="T6" y="T7"/>
                </a:cxn>
              </a:cxnLst>
              <a:rect l="T12" t="T13" r="T14" b="T15"/>
              <a:pathLst>
                <a:path w="1270279" h="345643">
                  <a:moveTo>
                    <a:pt x="1270279" y="0"/>
                  </a:moveTo>
                  <a:lnTo>
                    <a:pt x="1270279" y="235545"/>
                  </a:lnTo>
                  <a:lnTo>
                    <a:pt x="0" y="235545"/>
                  </a:lnTo>
                  <a:lnTo>
                    <a:pt x="0" y="345643"/>
                  </a:lnTo>
                </a:path>
              </a:pathLst>
            </a:custGeom>
            <a:noFill/>
            <a:ln w="25400" cap="flat" cmpd="sng">
              <a:solidFill>
                <a:srgbClr val="194271"/>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3" name="未知"/>
            <p:cNvSpPr>
              <a:spLocks/>
            </p:cNvSpPr>
            <p:nvPr/>
          </p:nvSpPr>
          <p:spPr bwMode="auto">
            <a:xfrm>
              <a:off x="2676223" y="755480"/>
              <a:ext cx="1887325" cy="345997"/>
            </a:xfrm>
            <a:custGeom>
              <a:avLst/>
              <a:gdLst>
                <a:gd name="T0" fmla="*/ 1887108 w 1887542"/>
                <a:gd name="T1" fmla="*/ 0 h 345643"/>
                <a:gd name="T2" fmla="*/ 1887108 w 1887542"/>
                <a:gd name="T3" fmla="*/ 236027 h 345643"/>
                <a:gd name="T4" fmla="*/ 0 w 1887542"/>
                <a:gd name="T5" fmla="*/ 236027 h 345643"/>
                <a:gd name="T6" fmla="*/ 0 w 1887542"/>
                <a:gd name="T7" fmla="*/ 346351 h 345643"/>
                <a:gd name="T8" fmla="*/ 0 60000 65536"/>
                <a:gd name="T9" fmla="*/ 0 60000 65536"/>
                <a:gd name="T10" fmla="*/ 0 60000 65536"/>
                <a:gd name="T11" fmla="*/ 0 60000 65536"/>
                <a:gd name="T12" fmla="*/ 0 w 1887542"/>
                <a:gd name="T13" fmla="*/ 0 h 345643"/>
                <a:gd name="T14" fmla="*/ 1887542 w 1887542"/>
                <a:gd name="T15" fmla="*/ 345643 h 345643"/>
              </a:gdLst>
              <a:ahLst/>
              <a:cxnLst>
                <a:cxn ang="T8">
                  <a:pos x="T0" y="T1"/>
                </a:cxn>
                <a:cxn ang="T9">
                  <a:pos x="T2" y="T3"/>
                </a:cxn>
                <a:cxn ang="T10">
                  <a:pos x="T4" y="T5"/>
                </a:cxn>
                <a:cxn ang="T11">
                  <a:pos x="T6" y="T7"/>
                </a:cxn>
              </a:cxnLst>
              <a:rect l="T12" t="T13" r="T14" b="T15"/>
              <a:pathLst>
                <a:path w="1887542" h="345643">
                  <a:moveTo>
                    <a:pt x="1887542" y="0"/>
                  </a:moveTo>
                  <a:lnTo>
                    <a:pt x="1887542" y="235545"/>
                  </a:lnTo>
                  <a:lnTo>
                    <a:pt x="0" y="235545"/>
                  </a:lnTo>
                  <a:lnTo>
                    <a:pt x="0" y="345643"/>
                  </a:lnTo>
                </a:path>
              </a:pathLst>
            </a:custGeom>
            <a:noFill/>
            <a:ln w="25400" cap="flat" cmpd="sng">
              <a:solidFill>
                <a:srgbClr val="153A63"/>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4" name="AutoShape 10"/>
            <p:cNvSpPr>
              <a:spLocks noChangeArrowheads="1"/>
            </p:cNvSpPr>
            <p:nvPr/>
          </p:nvSpPr>
          <p:spPr bwMode="auto">
            <a:xfrm>
              <a:off x="3969890" y="0"/>
              <a:ext cx="1188903" cy="755480"/>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5" name="AutoShape 11"/>
            <p:cNvSpPr>
              <a:spLocks noChangeArrowheads="1"/>
            </p:cNvSpPr>
            <p:nvPr/>
          </p:nvSpPr>
          <p:spPr bwMode="auto">
            <a:xfrm>
              <a:off x="4101637" y="125383"/>
              <a:ext cx="1188904" cy="755480"/>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6" name="Rectangle 12"/>
            <p:cNvSpPr>
              <a:spLocks noChangeArrowheads="1"/>
            </p:cNvSpPr>
            <p:nvPr/>
          </p:nvSpPr>
          <p:spPr bwMode="auto">
            <a:xfrm>
              <a:off x="4123860" y="147604"/>
              <a:ext cx="1144459" cy="711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68580" rIns="68580" bIns="6858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1800" i="0" dirty="0">
                  <a:solidFill>
                    <a:srgbClr val="000000"/>
                  </a:solidFill>
                  <a:latin typeface="+mn-lt"/>
                  <a:ea typeface="宋体" panose="02010600030101010101" pitchFamily="2" charset="-122"/>
                  <a:sym typeface="宋体" panose="02010600030101010101" pitchFamily="2" charset="-122"/>
                </a:rPr>
                <a:t>数据对应统计时间</a:t>
              </a:r>
            </a:p>
          </p:txBody>
        </p:sp>
        <p:sp>
          <p:nvSpPr>
            <p:cNvPr id="37907" name="AutoShape 13"/>
            <p:cNvSpPr>
              <a:spLocks noChangeArrowheads="1"/>
            </p:cNvSpPr>
            <p:nvPr/>
          </p:nvSpPr>
          <p:spPr bwMode="auto">
            <a:xfrm>
              <a:off x="2082565" y="1101478"/>
              <a:ext cx="1187316" cy="753893"/>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8" name="AutoShape 14"/>
            <p:cNvSpPr>
              <a:spLocks noChangeArrowheads="1"/>
            </p:cNvSpPr>
            <p:nvPr/>
          </p:nvSpPr>
          <p:spPr bwMode="auto">
            <a:xfrm>
              <a:off x="2214313" y="1226861"/>
              <a:ext cx="1188903" cy="753894"/>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9" name="Rectangle 15"/>
            <p:cNvSpPr>
              <a:spLocks noChangeArrowheads="1"/>
            </p:cNvSpPr>
            <p:nvPr/>
          </p:nvSpPr>
          <p:spPr bwMode="auto">
            <a:xfrm>
              <a:off x="2236536" y="1249081"/>
              <a:ext cx="1144458" cy="70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68580" rIns="68580" bIns="6858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Tx/>
                <a:buNone/>
              </a:pPr>
              <a:r>
                <a:rPr lang="zh-CN" altLang="en-US" sz="1800" i="0">
                  <a:solidFill>
                    <a:srgbClr val="000000"/>
                  </a:solidFill>
                  <a:latin typeface="+mn-lt"/>
                  <a:ea typeface="宋体" panose="02010600030101010101" pitchFamily="2" charset="-122"/>
                  <a:sym typeface="宋体" panose="02010600030101010101" pitchFamily="2" charset="-122"/>
                </a:rPr>
                <a:t>时期数</a:t>
              </a:r>
            </a:p>
          </p:txBody>
        </p:sp>
        <p:sp>
          <p:nvSpPr>
            <p:cNvPr id="37910" name="AutoShape 16"/>
            <p:cNvSpPr>
              <a:spLocks noChangeArrowheads="1"/>
            </p:cNvSpPr>
            <p:nvPr/>
          </p:nvSpPr>
          <p:spPr bwMode="auto">
            <a:xfrm>
              <a:off x="142859" y="2201368"/>
              <a:ext cx="2525428" cy="985617"/>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1" name="AutoShape 17"/>
            <p:cNvSpPr>
              <a:spLocks noChangeArrowheads="1"/>
            </p:cNvSpPr>
            <p:nvPr/>
          </p:nvSpPr>
          <p:spPr bwMode="auto">
            <a:xfrm>
              <a:off x="276194" y="2326752"/>
              <a:ext cx="2525428" cy="985616"/>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2" name="Rectangle 18"/>
            <p:cNvSpPr>
              <a:spLocks noChangeArrowheads="1"/>
            </p:cNvSpPr>
            <p:nvPr/>
          </p:nvSpPr>
          <p:spPr bwMode="auto">
            <a:xfrm>
              <a:off x="304766" y="2355321"/>
              <a:ext cx="2466697" cy="926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960" tIns="60960" rIns="60960" bIns="6096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1800" i="0">
                  <a:solidFill>
                    <a:srgbClr val="000000"/>
                  </a:solidFill>
                  <a:latin typeface="+mn-lt"/>
                  <a:ea typeface="宋体" panose="02010600030101010101" pitchFamily="2" charset="-122"/>
                  <a:sym typeface="宋体" panose="02010600030101010101" pitchFamily="2" charset="-122"/>
                </a:rPr>
                <a:t>自然年</a:t>
              </a:r>
              <a:endParaRPr lang="en-US" altLang="zh-CN" sz="1800" i="0">
                <a:solidFill>
                  <a:srgbClr val="000000"/>
                </a:solidFill>
                <a:latin typeface="+mn-lt"/>
                <a:ea typeface="宋体" panose="02010600030101010101" pitchFamily="2" charset="-122"/>
                <a:sym typeface="宋体" panose="02010600030101010101" pitchFamily="2" charset="-122"/>
              </a:endParaRPr>
            </a:p>
            <a:p>
              <a:pPr algn="ctr">
                <a:lnSpc>
                  <a:spcPct val="90000"/>
                </a:lnSpc>
                <a:spcBef>
                  <a:spcPct val="0"/>
                </a:spcBef>
                <a:spcAft>
                  <a:spcPct val="35000"/>
                </a:spcAft>
                <a:buFont typeface="Arial" panose="020B0604020202020204" pitchFamily="34" charset="0"/>
                <a:buNone/>
              </a:pPr>
              <a:r>
                <a:rPr lang="en-US" altLang="zh-CN" sz="1800" i="0">
                  <a:solidFill>
                    <a:srgbClr val="000000"/>
                  </a:solidFill>
                  <a:latin typeface="+mn-lt"/>
                  <a:ea typeface="宋体" panose="02010600030101010101" pitchFamily="2" charset="-122"/>
                  <a:sym typeface="宋体" panose="02010600030101010101" pitchFamily="2" charset="-122"/>
                </a:rPr>
                <a:t>1</a:t>
              </a:r>
              <a:r>
                <a:rPr lang="zh-CN" altLang="en-US" sz="1800" i="0">
                  <a:solidFill>
                    <a:srgbClr val="000000"/>
                  </a:solidFill>
                  <a:latin typeface="+mn-lt"/>
                  <a:ea typeface="宋体" panose="02010600030101010101" pitchFamily="2" charset="-122"/>
                  <a:sym typeface="宋体" panose="02010600030101010101" pitchFamily="2" charset="-122"/>
                </a:rPr>
                <a:t>月</a:t>
              </a:r>
              <a:r>
                <a:rPr lang="en-US" altLang="zh-CN" sz="1800" i="0">
                  <a:solidFill>
                    <a:srgbClr val="000000"/>
                  </a:solidFill>
                  <a:latin typeface="+mn-lt"/>
                  <a:ea typeface="宋体" panose="02010600030101010101" pitchFamily="2" charset="-122"/>
                  <a:sym typeface="宋体" panose="02010600030101010101" pitchFamily="2" charset="-122"/>
                </a:rPr>
                <a:t>1</a:t>
              </a:r>
              <a:r>
                <a:rPr lang="zh-CN" altLang="en-US" sz="1800" i="0">
                  <a:solidFill>
                    <a:srgbClr val="000000"/>
                  </a:solidFill>
                  <a:latin typeface="+mn-lt"/>
                  <a:ea typeface="宋体" panose="02010600030101010101" pitchFamily="2" charset="-122"/>
                  <a:sym typeface="宋体" panose="02010600030101010101" pitchFamily="2" charset="-122"/>
                </a:rPr>
                <a:t>日</a:t>
              </a:r>
              <a:r>
                <a:rPr lang="en-US" altLang="zh-CN" sz="1800" i="0">
                  <a:solidFill>
                    <a:srgbClr val="000000"/>
                  </a:solidFill>
                  <a:latin typeface="+mn-lt"/>
                  <a:ea typeface="宋体" panose="02010600030101010101" pitchFamily="2" charset="-122"/>
                  <a:sym typeface="宋体" panose="02010600030101010101" pitchFamily="2" charset="-122"/>
                </a:rPr>
                <a:t>—12</a:t>
              </a:r>
              <a:r>
                <a:rPr lang="zh-CN" altLang="en-US" sz="1800" i="0">
                  <a:solidFill>
                    <a:srgbClr val="000000"/>
                  </a:solidFill>
                  <a:latin typeface="+mn-lt"/>
                  <a:ea typeface="宋体" panose="02010600030101010101" pitchFamily="2" charset="-122"/>
                  <a:sym typeface="宋体" panose="02010600030101010101" pitchFamily="2" charset="-122"/>
                </a:rPr>
                <a:t>月</a:t>
              </a:r>
              <a:r>
                <a:rPr lang="en-US" altLang="zh-CN" sz="1800" i="0">
                  <a:solidFill>
                    <a:srgbClr val="000000"/>
                  </a:solidFill>
                  <a:latin typeface="+mn-lt"/>
                  <a:ea typeface="宋体" panose="02010600030101010101" pitchFamily="2" charset="-122"/>
                  <a:sym typeface="宋体" panose="02010600030101010101" pitchFamily="2" charset="-122"/>
                </a:rPr>
                <a:t>31</a:t>
              </a:r>
              <a:r>
                <a:rPr lang="zh-CN" altLang="en-US" sz="1800" i="0">
                  <a:solidFill>
                    <a:srgbClr val="000000"/>
                  </a:solidFill>
                  <a:latin typeface="+mn-lt"/>
                  <a:ea typeface="宋体" panose="02010600030101010101" pitchFamily="2" charset="-122"/>
                  <a:sym typeface="宋体" panose="02010600030101010101" pitchFamily="2" charset="-122"/>
                </a:rPr>
                <a:t>日</a:t>
              </a:r>
            </a:p>
          </p:txBody>
        </p:sp>
        <p:sp>
          <p:nvSpPr>
            <p:cNvPr id="37913" name="AutoShape 19"/>
            <p:cNvSpPr>
              <a:spLocks noChangeArrowheads="1"/>
            </p:cNvSpPr>
            <p:nvPr/>
          </p:nvSpPr>
          <p:spPr bwMode="auto">
            <a:xfrm>
              <a:off x="2933369" y="2201368"/>
              <a:ext cx="2276218" cy="942763"/>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4" name="AutoShape 20"/>
            <p:cNvSpPr>
              <a:spLocks noChangeArrowheads="1"/>
            </p:cNvSpPr>
            <p:nvPr/>
          </p:nvSpPr>
          <p:spPr bwMode="auto">
            <a:xfrm>
              <a:off x="3065117" y="2326752"/>
              <a:ext cx="2276218" cy="942763"/>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5" name="Rectangle 21"/>
            <p:cNvSpPr>
              <a:spLocks noChangeArrowheads="1"/>
            </p:cNvSpPr>
            <p:nvPr/>
          </p:nvSpPr>
          <p:spPr bwMode="auto">
            <a:xfrm>
              <a:off x="3092101" y="2353733"/>
              <a:ext cx="2222249" cy="88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960" tIns="60960" rIns="60960" bIns="6096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Tx/>
                <a:buNone/>
              </a:pPr>
              <a:r>
                <a:rPr lang="zh-CN" altLang="en-US" sz="1800" i="0" dirty="0">
                  <a:solidFill>
                    <a:srgbClr val="000000"/>
                  </a:solidFill>
                  <a:latin typeface="+mn-lt"/>
                  <a:ea typeface="宋体" panose="02010600030101010101" pitchFamily="2" charset="-122"/>
                  <a:sym typeface="宋体" panose="02010600030101010101" pitchFamily="2" charset="-122"/>
                </a:rPr>
                <a:t>学年</a:t>
              </a:r>
              <a:endParaRPr lang="en-US" altLang="zh-CN" sz="1800" i="0" dirty="0">
                <a:solidFill>
                  <a:srgbClr val="000000"/>
                </a:solidFill>
                <a:latin typeface="+mn-lt"/>
                <a:ea typeface="宋体" panose="02010600030101010101" pitchFamily="2" charset="-122"/>
                <a:sym typeface="宋体" panose="02010600030101010101" pitchFamily="2" charset="-122"/>
              </a:endParaRPr>
            </a:p>
            <a:p>
              <a:pPr algn="ctr">
                <a:lnSpc>
                  <a:spcPct val="90000"/>
                </a:lnSpc>
                <a:spcBef>
                  <a:spcPct val="0"/>
                </a:spcBef>
                <a:spcAft>
                  <a:spcPct val="35000"/>
                </a:spcAft>
                <a:buFontTx/>
                <a:buNone/>
              </a:pPr>
              <a:r>
                <a:rPr lang="en-US" altLang="zh-CN" sz="1800" i="0" dirty="0">
                  <a:solidFill>
                    <a:srgbClr val="000000"/>
                  </a:solidFill>
                  <a:latin typeface="+mn-lt"/>
                  <a:ea typeface="宋体" panose="02010600030101010101" pitchFamily="2" charset="-122"/>
                  <a:sym typeface="宋体" panose="02010600030101010101" pitchFamily="2" charset="-122"/>
                </a:rPr>
                <a:t>9</a:t>
              </a:r>
              <a:r>
                <a:rPr lang="zh-CN" altLang="en-US" sz="1800" i="0" dirty="0">
                  <a:solidFill>
                    <a:srgbClr val="000000"/>
                  </a:solidFill>
                  <a:latin typeface="+mn-lt"/>
                  <a:ea typeface="宋体" panose="02010600030101010101" pitchFamily="2" charset="-122"/>
                  <a:sym typeface="宋体" panose="02010600030101010101" pitchFamily="2" charset="-122"/>
                </a:rPr>
                <a:t>月</a:t>
              </a:r>
              <a:r>
                <a:rPr lang="en-US" altLang="zh-CN" sz="1800" i="0" dirty="0">
                  <a:solidFill>
                    <a:srgbClr val="000000"/>
                  </a:solidFill>
                  <a:latin typeface="+mn-lt"/>
                  <a:ea typeface="宋体" panose="02010600030101010101" pitchFamily="2" charset="-122"/>
                  <a:sym typeface="宋体" panose="02010600030101010101" pitchFamily="2" charset="-122"/>
                </a:rPr>
                <a:t>1</a:t>
              </a:r>
              <a:r>
                <a:rPr lang="zh-CN" altLang="en-US" sz="1800" i="0" dirty="0">
                  <a:solidFill>
                    <a:srgbClr val="000000"/>
                  </a:solidFill>
                  <a:latin typeface="+mn-lt"/>
                  <a:ea typeface="宋体" panose="02010600030101010101" pitchFamily="2" charset="-122"/>
                  <a:sym typeface="宋体" panose="02010600030101010101" pitchFamily="2" charset="-122"/>
                </a:rPr>
                <a:t>日</a:t>
              </a:r>
              <a:r>
                <a:rPr lang="en-US" altLang="zh-CN" sz="1800" i="0" dirty="0">
                  <a:solidFill>
                    <a:srgbClr val="000000"/>
                  </a:solidFill>
                  <a:latin typeface="+mn-lt"/>
                  <a:ea typeface="宋体" panose="02010600030101010101" pitchFamily="2" charset="-122"/>
                  <a:sym typeface="宋体" panose="02010600030101010101" pitchFamily="2" charset="-122"/>
                </a:rPr>
                <a:t>—</a:t>
              </a:r>
              <a:r>
                <a:rPr lang="zh-CN" altLang="en-US" sz="1800" i="0" dirty="0">
                  <a:solidFill>
                    <a:srgbClr val="000000"/>
                  </a:solidFill>
                  <a:latin typeface="+mn-lt"/>
                  <a:ea typeface="宋体" panose="02010600030101010101" pitchFamily="2" charset="-122"/>
                  <a:sym typeface="宋体" panose="02010600030101010101" pitchFamily="2" charset="-122"/>
                </a:rPr>
                <a:t>次年</a:t>
              </a:r>
              <a:r>
                <a:rPr lang="en-US" altLang="zh-CN" sz="1800" i="0" dirty="0">
                  <a:solidFill>
                    <a:srgbClr val="000000"/>
                  </a:solidFill>
                  <a:latin typeface="+mn-lt"/>
                  <a:ea typeface="宋体" panose="02010600030101010101" pitchFamily="2" charset="-122"/>
                  <a:sym typeface="宋体" panose="02010600030101010101" pitchFamily="2" charset="-122"/>
                </a:rPr>
                <a:t>8</a:t>
              </a:r>
              <a:r>
                <a:rPr lang="zh-CN" altLang="en-US" sz="1800" i="0" dirty="0">
                  <a:solidFill>
                    <a:srgbClr val="000000"/>
                  </a:solidFill>
                  <a:latin typeface="+mn-lt"/>
                  <a:ea typeface="宋体" panose="02010600030101010101" pitchFamily="2" charset="-122"/>
                  <a:sym typeface="宋体" panose="02010600030101010101" pitchFamily="2" charset="-122"/>
                </a:rPr>
                <a:t>月</a:t>
              </a:r>
              <a:r>
                <a:rPr lang="en-US" altLang="zh-CN" sz="1800" i="0" dirty="0">
                  <a:solidFill>
                    <a:srgbClr val="000000"/>
                  </a:solidFill>
                  <a:latin typeface="+mn-lt"/>
                  <a:ea typeface="宋体" panose="02010600030101010101" pitchFamily="2" charset="-122"/>
                  <a:sym typeface="宋体" panose="02010600030101010101" pitchFamily="2" charset="-122"/>
                </a:rPr>
                <a:t>31</a:t>
              </a:r>
              <a:r>
                <a:rPr lang="zh-CN" altLang="en-US" sz="1800" i="0" dirty="0">
                  <a:solidFill>
                    <a:srgbClr val="000000"/>
                  </a:solidFill>
                  <a:latin typeface="+mn-lt"/>
                  <a:ea typeface="宋体" panose="02010600030101010101" pitchFamily="2" charset="-122"/>
                  <a:sym typeface="宋体" panose="02010600030101010101" pitchFamily="2" charset="-122"/>
                </a:rPr>
                <a:t>日</a:t>
              </a:r>
            </a:p>
          </p:txBody>
        </p:sp>
        <p:sp>
          <p:nvSpPr>
            <p:cNvPr id="37916" name="AutoShape 22"/>
            <p:cNvSpPr>
              <a:spLocks noChangeArrowheads="1"/>
            </p:cNvSpPr>
            <p:nvPr/>
          </p:nvSpPr>
          <p:spPr bwMode="auto">
            <a:xfrm>
              <a:off x="5857214" y="1101478"/>
              <a:ext cx="1188904" cy="753893"/>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7" name="AutoShape 23"/>
            <p:cNvSpPr>
              <a:spLocks noChangeArrowheads="1"/>
            </p:cNvSpPr>
            <p:nvPr/>
          </p:nvSpPr>
          <p:spPr bwMode="auto">
            <a:xfrm>
              <a:off x="5988963" y="1226861"/>
              <a:ext cx="1188903" cy="753894"/>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8" name="Rectangle 24"/>
            <p:cNvSpPr>
              <a:spLocks noChangeArrowheads="1"/>
            </p:cNvSpPr>
            <p:nvPr/>
          </p:nvSpPr>
          <p:spPr bwMode="auto">
            <a:xfrm>
              <a:off x="6011185" y="1249081"/>
              <a:ext cx="1144458" cy="70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68580" rIns="68580" bIns="6858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1800" i="0">
                  <a:solidFill>
                    <a:srgbClr val="000000"/>
                  </a:solidFill>
                  <a:latin typeface="+mn-lt"/>
                  <a:ea typeface="宋体" panose="02010600030101010101" pitchFamily="2" charset="-122"/>
                  <a:sym typeface="宋体" panose="02010600030101010101" pitchFamily="2" charset="-122"/>
                </a:rPr>
                <a:t>时点数</a:t>
              </a:r>
            </a:p>
          </p:txBody>
        </p:sp>
        <p:sp>
          <p:nvSpPr>
            <p:cNvPr id="37919" name="AutoShape 25"/>
            <p:cNvSpPr>
              <a:spLocks noChangeArrowheads="1"/>
            </p:cNvSpPr>
            <p:nvPr/>
          </p:nvSpPr>
          <p:spPr bwMode="auto">
            <a:xfrm>
              <a:off x="5473083" y="2201368"/>
              <a:ext cx="1955579" cy="925305"/>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20" name="AutoShape 26"/>
            <p:cNvSpPr>
              <a:spLocks noChangeArrowheads="1"/>
            </p:cNvSpPr>
            <p:nvPr/>
          </p:nvSpPr>
          <p:spPr bwMode="auto">
            <a:xfrm>
              <a:off x="5604831" y="2326752"/>
              <a:ext cx="1957166" cy="925304"/>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21" name="Rectangle 27"/>
            <p:cNvSpPr>
              <a:spLocks noChangeArrowheads="1"/>
            </p:cNvSpPr>
            <p:nvPr/>
          </p:nvSpPr>
          <p:spPr bwMode="auto">
            <a:xfrm>
              <a:off x="5633403" y="2353733"/>
              <a:ext cx="1901611" cy="87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960" tIns="60960" rIns="60960" bIns="6096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Tx/>
                <a:buNone/>
              </a:pPr>
              <a:r>
                <a:rPr lang="zh-CN" altLang="en-US" sz="1800" i="0">
                  <a:solidFill>
                    <a:srgbClr val="000000"/>
                  </a:solidFill>
                  <a:latin typeface="+mn-lt"/>
                  <a:ea typeface="宋体" panose="02010600030101010101" pitchFamily="2" charset="-122"/>
                  <a:sym typeface="宋体" panose="02010600030101010101" pitchFamily="2" charset="-122"/>
                </a:rPr>
                <a:t>时点</a:t>
              </a:r>
              <a:endParaRPr lang="en-US" altLang="zh-CN" sz="1800" i="0">
                <a:solidFill>
                  <a:srgbClr val="000000"/>
                </a:solidFill>
                <a:latin typeface="+mn-lt"/>
                <a:ea typeface="宋体" panose="02010600030101010101" pitchFamily="2" charset="-122"/>
                <a:sym typeface="宋体" panose="02010600030101010101" pitchFamily="2" charset="-122"/>
              </a:endParaRPr>
            </a:p>
            <a:p>
              <a:pPr algn="ctr">
                <a:lnSpc>
                  <a:spcPct val="90000"/>
                </a:lnSpc>
                <a:spcBef>
                  <a:spcPct val="0"/>
                </a:spcBef>
                <a:spcAft>
                  <a:spcPct val="35000"/>
                </a:spcAft>
                <a:buFontTx/>
                <a:buNone/>
              </a:pPr>
              <a:r>
                <a:rPr lang="en-US" altLang="zh-CN" sz="1800" i="0">
                  <a:solidFill>
                    <a:srgbClr val="000000"/>
                  </a:solidFill>
                  <a:latin typeface="+mn-lt"/>
                  <a:ea typeface="宋体" panose="02010600030101010101" pitchFamily="2" charset="-122"/>
                  <a:sym typeface="宋体" panose="02010600030101010101" pitchFamily="2" charset="-122"/>
                </a:rPr>
                <a:t>9</a:t>
              </a:r>
              <a:r>
                <a:rPr lang="zh-CN" altLang="en-US" sz="1800" i="0">
                  <a:solidFill>
                    <a:srgbClr val="000000"/>
                  </a:solidFill>
                  <a:latin typeface="+mn-lt"/>
                  <a:ea typeface="宋体" panose="02010600030101010101" pitchFamily="2" charset="-122"/>
                  <a:sym typeface="宋体" panose="02010600030101010101" pitchFamily="2" charset="-122"/>
                </a:rPr>
                <a:t>月</a:t>
              </a:r>
              <a:r>
                <a:rPr lang="en-US" altLang="zh-CN" sz="1800" i="0">
                  <a:solidFill>
                    <a:srgbClr val="000000"/>
                  </a:solidFill>
                  <a:latin typeface="+mn-lt"/>
                  <a:ea typeface="宋体" panose="02010600030101010101" pitchFamily="2" charset="-122"/>
                  <a:sym typeface="宋体" panose="02010600030101010101" pitchFamily="2" charset="-122"/>
                </a:rPr>
                <a:t>30</a:t>
              </a:r>
              <a:r>
                <a:rPr lang="zh-CN" altLang="en-US" sz="1800" i="0">
                  <a:solidFill>
                    <a:srgbClr val="000000"/>
                  </a:solidFill>
                  <a:latin typeface="+mn-lt"/>
                  <a:ea typeface="宋体" panose="02010600030101010101" pitchFamily="2" charset="-122"/>
                  <a:sym typeface="宋体" panose="02010600030101010101" pitchFamily="2" charset="-122"/>
                </a:rPr>
                <a:t>日</a:t>
              </a:r>
            </a:p>
          </p:txBody>
        </p:sp>
      </p:grpSp>
      <p:pic>
        <p:nvPicPr>
          <p:cNvPr id="1026" name="Picture 2"/>
          <p:cNvPicPr>
            <a:picLocks noChangeAspect="1" noChangeArrowheads="1"/>
          </p:cNvPicPr>
          <p:nvPr/>
        </p:nvPicPr>
        <p:blipFill>
          <a:blip r:embed="rId3" cstate="print"/>
          <a:srcRect/>
          <a:stretch>
            <a:fillRect/>
          </a:stretch>
        </p:blipFill>
        <p:spPr bwMode="auto">
          <a:xfrm>
            <a:off x="508045" y="4705282"/>
            <a:ext cx="8440737" cy="1197405"/>
          </a:xfrm>
          <a:prstGeom prst="rect">
            <a:avLst/>
          </a:prstGeom>
          <a:noFill/>
          <a:ln w="9525">
            <a:noFill/>
            <a:miter lim="800000"/>
            <a:headEnd/>
            <a:tailEnd/>
          </a:ln>
          <a:effectLst/>
        </p:spPr>
      </p:pic>
      <p:pic>
        <p:nvPicPr>
          <p:cNvPr id="1028" name="Picture 4"/>
          <p:cNvPicPr>
            <a:picLocks noChangeAspect="1" noChangeArrowheads="1"/>
          </p:cNvPicPr>
          <p:nvPr/>
        </p:nvPicPr>
        <p:blipFill rotWithShape="1">
          <a:blip r:embed="rId4" cstate="print"/>
          <a:srcRect l="1435"/>
          <a:stretch/>
        </p:blipFill>
        <p:spPr bwMode="auto">
          <a:xfrm>
            <a:off x="477875" y="4647933"/>
            <a:ext cx="8469783" cy="1571636"/>
          </a:xfrm>
          <a:prstGeom prst="rect">
            <a:avLst/>
          </a:prstGeom>
          <a:noFill/>
          <a:ln w="9525">
            <a:noFill/>
            <a:miter lim="800000"/>
            <a:headEnd/>
            <a:tailEnd/>
          </a:ln>
          <a:effectLst/>
        </p:spPr>
      </p:pic>
      <p:pic>
        <p:nvPicPr>
          <p:cNvPr id="37" name="Picture 3"/>
          <p:cNvPicPr>
            <a:picLocks noChangeAspect="1" noChangeArrowheads="1"/>
          </p:cNvPicPr>
          <p:nvPr/>
        </p:nvPicPr>
        <p:blipFill>
          <a:blip r:embed="rId5" cstate="print"/>
          <a:srcRect/>
          <a:stretch>
            <a:fillRect/>
          </a:stretch>
        </p:blipFill>
        <p:spPr bwMode="auto">
          <a:xfrm>
            <a:off x="453864" y="4611970"/>
            <a:ext cx="8493793" cy="18413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000" fill="hold"/>
                                        <p:tgtEl>
                                          <p:spTgt spid="1028"/>
                                        </p:tgtEl>
                                        <p:attrNameLst>
                                          <p:attrName>ppt_x</p:attrName>
                                        </p:attrNameLst>
                                      </p:cBhvr>
                                      <p:tavLst>
                                        <p:tav tm="0">
                                          <p:val>
                                            <p:strVal val="#ppt_x-.2"/>
                                          </p:val>
                                        </p:tav>
                                        <p:tav tm="100000">
                                          <p:val>
                                            <p:strVal val="#ppt_x"/>
                                          </p:val>
                                        </p:tav>
                                      </p:tavLst>
                                    </p:anim>
                                    <p:anim calcmode="lin" valueType="num">
                                      <p:cBhvr>
                                        <p:cTn id="20"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028"/>
                                        </p:tgtEl>
                                        <p:attrNameLst>
                                          <p:attrName>ppt_x</p:attrName>
                                        </p:attrNameLst>
                                      </p:cBhvr>
                                      <p:tavLst>
                                        <p:tav tm="0">
                                          <p:val>
                                            <p:strVal val="ppt_x"/>
                                          </p:val>
                                        </p:tav>
                                        <p:tav tm="100000">
                                          <p:val>
                                            <p:strVal val="ppt_x"/>
                                          </p:val>
                                        </p:tav>
                                      </p:tavLst>
                                    </p:anim>
                                    <p:anim calcmode="lin" valueType="num">
                                      <p:cBhvr additive="base">
                                        <p:cTn id="26" dur="500"/>
                                        <p:tgtEl>
                                          <p:spTgt spid="1028"/>
                                        </p:tgtEl>
                                        <p:attrNameLst>
                                          <p:attrName>ppt_y</p:attrName>
                                        </p:attrNameLst>
                                      </p:cBhvr>
                                      <p:tavLst>
                                        <p:tav tm="0">
                                          <p:val>
                                            <p:strVal val="ppt_y"/>
                                          </p:val>
                                        </p:tav>
                                        <p:tav tm="100000">
                                          <p:val>
                                            <p:strVal val="1+ppt_h/2"/>
                                          </p:val>
                                        </p:tav>
                                      </p:tavLst>
                                    </p:anim>
                                    <p:set>
                                      <p:cBhvr>
                                        <p:cTn id="27" dur="1" fill="hold">
                                          <p:stCondLst>
                                            <p:cond delay="499"/>
                                          </p:stCondLst>
                                        </p:cTn>
                                        <p:tgtEl>
                                          <p:spTgt spid="10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diamond(in)">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标题 1"/>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smtClean="0">
                <a:solidFill>
                  <a:srgbClr val="0033CC"/>
                </a:solidFill>
                <a:latin typeface="+mn-lt"/>
                <a:ea typeface="微软雅黑" pitchFamily="34" charset="-122"/>
                <a:cs typeface="+mj-cs"/>
                <a:sym typeface="Haettenschweiler" panose="020B0706040902060204" pitchFamily="34" charset="0"/>
              </a:rPr>
              <a:t>（三）六</a:t>
            </a:r>
            <a:r>
              <a:rPr lang="zh-CN" altLang="en-US" sz="4000" i="0" dirty="0">
                <a:solidFill>
                  <a:srgbClr val="0033CC"/>
                </a:solidFill>
                <a:latin typeface="+mn-lt"/>
                <a:ea typeface="微软雅黑" pitchFamily="34" charset="-122"/>
                <a:cs typeface="+mj-cs"/>
                <a:sym typeface="Haettenschweiler" panose="020B0706040902060204" pitchFamily="34" charset="0"/>
              </a:rPr>
              <a:t>类编号</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sp>
        <p:nvSpPr>
          <p:cNvPr id="39941" name="标题 1"/>
          <p:cNvSpPr>
            <a:spLocks noChangeArrowheads="1"/>
          </p:cNvSpPr>
          <p:nvPr/>
        </p:nvSpPr>
        <p:spPr bwMode="auto">
          <a:xfrm>
            <a:off x="411480" y="4437112"/>
            <a:ext cx="8001274" cy="1599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eaLnBrk="1" latinLnBrk="1" hangingPunct="1">
              <a:lnSpc>
                <a:spcPct val="150000"/>
              </a:lnSpc>
              <a:spcBef>
                <a:spcPct val="0"/>
              </a:spcBef>
              <a:buFont typeface="Wingdings" panose="05000000000000000000" pitchFamily="2" charset="2"/>
              <a:buChar char="n"/>
            </a:pP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由</a:t>
            </a:r>
            <a:r>
              <a:rPr lang="zh-CN" altLang="en-US" sz="2400" i="0" dirty="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学校自定义，编号主要用于系统内部识别。</a:t>
            </a:r>
            <a:endParaRPr lang="en-US" altLang="zh-CN" sz="2400" i="0" dirty="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endParaRPr>
          </a:p>
          <a:p>
            <a:pPr marL="342900" indent="-342900" algn="just" eaLnBrk="1" latinLnBrk="1" hangingPunct="1">
              <a:lnSpc>
                <a:spcPct val="150000"/>
              </a:lnSpc>
              <a:spcBef>
                <a:spcPct val="0"/>
              </a:spcBef>
              <a:buFont typeface="Wingdings" panose="05000000000000000000" pitchFamily="2" charset="2"/>
              <a:buChar char="n"/>
            </a:pP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同</a:t>
            </a:r>
            <a:r>
              <a:rPr lang="zh-CN" altLang="en-US" sz="2400" i="0" dirty="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一类别下，编号不能重复；不同类别间，编号可以出现重复。</a:t>
            </a:r>
            <a:endParaRPr lang="zh-CN" altLang="en-US" sz="2400" i="0" dirty="0">
              <a:solidFill>
                <a:srgbClr val="0033CC"/>
              </a:solidFill>
              <a:latin typeface="+mn-lt"/>
              <a:ea typeface="仿宋" panose="02010609060101010101" pitchFamily="49" charset="-122"/>
              <a:cs typeface="Times New Roman" panose="02020603050405020304" pitchFamily="18" charset="0"/>
              <a:sym typeface="黑体" panose="02010609060101010101" pitchFamily="49" charset="-122"/>
            </a:endParaRPr>
          </a:p>
          <a:p>
            <a:pPr algn="just" eaLnBrk="1" latinLnBrk="1" hangingPunct="1">
              <a:lnSpc>
                <a:spcPct val="150000"/>
              </a:lnSpc>
              <a:spcBef>
                <a:spcPct val="0"/>
              </a:spcBef>
              <a:buFontTx/>
              <a:buNone/>
            </a:pPr>
            <a:endParaRPr lang="en-US" altLang="zh-CN" sz="24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endParaRPr>
          </a:p>
        </p:txBody>
      </p:sp>
      <p:grpSp>
        <p:nvGrpSpPr>
          <p:cNvPr id="3" name="组合 2"/>
          <p:cNvGrpSpPr/>
          <p:nvPr/>
        </p:nvGrpSpPr>
        <p:grpSpPr>
          <a:xfrm>
            <a:off x="1763688" y="1412776"/>
            <a:ext cx="1430894" cy="2786082"/>
            <a:chOff x="-676391" y="984703"/>
            <a:chExt cx="2420528" cy="2786082"/>
          </a:xfrm>
        </p:grpSpPr>
        <p:sp>
          <p:nvSpPr>
            <p:cNvPr id="25" name="Rectangle 5"/>
            <p:cNvSpPr>
              <a:spLocks noChangeArrowheads="1"/>
            </p:cNvSpPr>
            <p:nvPr/>
          </p:nvSpPr>
          <p:spPr bwMode="auto">
            <a:xfrm>
              <a:off x="-401183" y="984703"/>
              <a:ext cx="1973803"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26" name="Rectangle 6"/>
            <p:cNvSpPr>
              <a:spLocks noChangeArrowheads="1"/>
            </p:cNvSpPr>
            <p:nvPr/>
          </p:nvSpPr>
          <p:spPr bwMode="auto">
            <a:xfrm>
              <a:off x="-507318" y="984703"/>
              <a:ext cx="2220276"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单位编号</a:t>
              </a:r>
            </a:p>
          </p:txBody>
        </p:sp>
        <p:sp>
          <p:nvSpPr>
            <p:cNvPr id="27" name="Rectangle 7"/>
            <p:cNvSpPr>
              <a:spLocks noChangeArrowheads="1"/>
            </p:cNvSpPr>
            <p:nvPr/>
          </p:nvSpPr>
          <p:spPr bwMode="auto">
            <a:xfrm>
              <a:off x="-401183" y="1714488"/>
              <a:ext cx="1973803"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28" name="Rectangle 8"/>
            <p:cNvSpPr>
              <a:spLocks noChangeArrowheads="1"/>
            </p:cNvSpPr>
            <p:nvPr/>
          </p:nvSpPr>
          <p:spPr bwMode="auto">
            <a:xfrm>
              <a:off x="-676391" y="1708342"/>
              <a:ext cx="2420528"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indent="-180000"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党政部门</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indent="-180000"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indent="-180000" eaLnBrk="1" hangingPunct="1">
                <a:lnSpc>
                  <a:spcPct val="90000"/>
                </a:lnSpc>
                <a:spcBef>
                  <a:spcPct val="0"/>
                </a:spcBef>
                <a:spcAft>
                  <a:spcPct val="15000"/>
                </a:spcAft>
                <a:buFont typeface="Arial" panose="020B0604020202020204" pitchFamily="34" charset="0"/>
                <a:buChar char="•"/>
              </a:pPr>
              <a:endPar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indent="-180000"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教学科研单位</a:t>
              </a:r>
            </a:p>
          </p:txBody>
        </p:sp>
      </p:grpSp>
      <p:grpSp>
        <p:nvGrpSpPr>
          <p:cNvPr id="4" name="组合 3"/>
          <p:cNvGrpSpPr/>
          <p:nvPr/>
        </p:nvGrpSpPr>
        <p:grpSpPr>
          <a:xfrm>
            <a:off x="4562110" y="1412776"/>
            <a:ext cx="1437293" cy="2786082"/>
            <a:chOff x="1747224" y="1280309"/>
            <a:chExt cx="1978747" cy="2786082"/>
          </a:xfrm>
        </p:grpSpPr>
        <p:sp>
          <p:nvSpPr>
            <p:cNvPr id="29" name="Rectangle 9"/>
            <p:cNvSpPr>
              <a:spLocks noChangeArrowheads="1"/>
            </p:cNvSpPr>
            <p:nvPr/>
          </p:nvSpPr>
          <p:spPr bwMode="auto">
            <a:xfrm>
              <a:off x="1851861" y="1280309"/>
              <a:ext cx="1722974"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0" name="Rectangle 10"/>
            <p:cNvSpPr>
              <a:spLocks noChangeArrowheads="1"/>
            </p:cNvSpPr>
            <p:nvPr/>
          </p:nvSpPr>
          <p:spPr bwMode="auto">
            <a:xfrm>
              <a:off x="1752168" y="1280309"/>
              <a:ext cx="1973803"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人员编号</a:t>
              </a:r>
            </a:p>
          </p:txBody>
        </p:sp>
        <p:sp>
          <p:nvSpPr>
            <p:cNvPr id="31" name="Rectangle 11"/>
            <p:cNvSpPr>
              <a:spLocks noChangeArrowheads="1"/>
            </p:cNvSpPr>
            <p:nvPr/>
          </p:nvSpPr>
          <p:spPr bwMode="auto">
            <a:xfrm>
              <a:off x="1851861" y="2010094"/>
              <a:ext cx="1722974"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2" name="Rectangle 12"/>
            <p:cNvSpPr>
              <a:spLocks noChangeArrowheads="1"/>
            </p:cNvSpPr>
            <p:nvPr/>
          </p:nvSpPr>
          <p:spPr bwMode="auto">
            <a:xfrm>
              <a:off x="1747224" y="2003947"/>
              <a:ext cx="1973803"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教职工</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外</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聘教师</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p:txBody>
        </p:sp>
      </p:grpSp>
      <p:grpSp>
        <p:nvGrpSpPr>
          <p:cNvPr id="5" name="组合 4"/>
          <p:cNvGrpSpPr/>
          <p:nvPr/>
        </p:nvGrpSpPr>
        <p:grpSpPr>
          <a:xfrm>
            <a:off x="451776" y="1412776"/>
            <a:ext cx="1390180" cy="2786082"/>
            <a:chOff x="3294762" y="1280309"/>
            <a:chExt cx="2006176" cy="2786082"/>
          </a:xfrm>
        </p:grpSpPr>
        <p:sp>
          <p:nvSpPr>
            <p:cNvPr id="33" name="Rectangle 13"/>
            <p:cNvSpPr>
              <a:spLocks noChangeArrowheads="1"/>
            </p:cNvSpPr>
            <p:nvPr/>
          </p:nvSpPr>
          <p:spPr bwMode="auto">
            <a:xfrm>
              <a:off x="3418003" y="1280309"/>
              <a:ext cx="1675693"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4" name="Rectangle 14"/>
            <p:cNvSpPr>
              <a:spLocks noChangeArrowheads="1"/>
            </p:cNvSpPr>
            <p:nvPr/>
          </p:nvSpPr>
          <p:spPr bwMode="auto">
            <a:xfrm>
              <a:off x="3327135" y="1280309"/>
              <a:ext cx="1973803"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专业编号</a:t>
              </a:r>
            </a:p>
          </p:txBody>
        </p:sp>
        <p:sp>
          <p:nvSpPr>
            <p:cNvPr id="35" name="Rectangle 15"/>
            <p:cNvSpPr>
              <a:spLocks noChangeArrowheads="1"/>
            </p:cNvSpPr>
            <p:nvPr/>
          </p:nvSpPr>
          <p:spPr bwMode="auto">
            <a:xfrm>
              <a:off x="3418003" y="2010094"/>
              <a:ext cx="1675691"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6" name="Rectangle 16"/>
            <p:cNvSpPr>
              <a:spLocks noChangeArrowheads="1"/>
            </p:cNvSpPr>
            <p:nvPr/>
          </p:nvSpPr>
          <p:spPr bwMode="auto">
            <a:xfrm>
              <a:off x="3294762" y="1990625"/>
              <a:ext cx="1973803"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校内专业代码</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专业</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目录代码</a:t>
              </a:r>
            </a:p>
          </p:txBody>
        </p:sp>
      </p:grpSp>
      <p:grpSp>
        <p:nvGrpSpPr>
          <p:cNvPr id="6" name="组合 5"/>
          <p:cNvGrpSpPr/>
          <p:nvPr/>
        </p:nvGrpSpPr>
        <p:grpSpPr>
          <a:xfrm>
            <a:off x="5921135" y="1412776"/>
            <a:ext cx="1321205" cy="2786082"/>
            <a:chOff x="4852558" y="1280309"/>
            <a:chExt cx="2105388" cy="2786082"/>
          </a:xfrm>
        </p:grpSpPr>
        <p:sp>
          <p:nvSpPr>
            <p:cNvPr id="37" name="Rectangle 17"/>
            <p:cNvSpPr>
              <a:spLocks noChangeArrowheads="1"/>
            </p:cNvSpPr>
            <p:nvPr/>
          </p:nvSpPr>
          <p:spPr bwMode="auto">
            <a:xfrm>
              <a:off x="4984143" y="1280309"/>
              <a:ext cx="1973803"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8" name="Rectangle 18"/>
            <p:cNvSpPr>
              <a:spLocks noChangeArrowheads="1"/>
            </p:cNvSpPr>
            <p:nvPr/>
          </p:nvSpPr>
          <p:spPr bwMode="auto">
            <a:xfrm>
              <a:off x="4984143" y="1280309"/>
              <a:ext cx="1973803"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Calibri" panose="020F0502020204030204" pitchFamily="34" charset="0"/>
                </a:rPr>
                <a:t>学生编号</a:t>
              </a:r>
              <a:endPar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endParaRPr>
            </a:p>
          </p:txBody>
        </p:sp>
        <p:sp>
          <p:nvSpPr>
            <p:cNvPr id="39" name="Rectangle 19"/>
            <p:cNvSpPr>
              <a:spLocks noChangeArrowheads="1"/>
            </p:cNvSpPr>
            <p:nvPr/>
          </p:nvSpPr>
          <p:spPr bwMode="auto">
            <a:xfrm>
              <a:off x="4984143" y="2010094"/>
              <a:ext cx="1973803"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40" name="Rectangle 20"/>
            <p:cNvSpPr>
              <a:spLocks noChangeArrowheads="1"/>
            </p:cNvSpPr>
            <p:nvPr/>
          </p:nvSpPr>
          <p:spPr bwMode="auto">
            <a:xfrm>
              <a:off x="4852558" y="2004676"/>
              <a:ext cx="1973803"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学号</a:t>
              </a:r>
            </a:p>
            <a:p>
              <a:pPr lvl="1" eaLnBrk="1" hangingPunct="1">
                <a:lnSpc>
                  <a:spcPct val="90000"/>
                </a:lnSpc>
                <a:spcBef>
                  <a:spcPct val="0"/>
                </a:spcBef>
                <a:spcAft>
                  <a:spcPct val="15000"/>
                </a:spcAft>
                <a:buFont typeface="Arial" panose="020B0604020202020204" pitchFamily="34" charset="0"/>
                <a:buChar char="•"/>
              </a:pPr>
              <a:endPar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p:txBody>
        </p:sp>
      </p:grpSp>
      <p:grpSp>
        <p:nvGrpSpPr>
          <p:cNvPr id="7" name="组合 6"/>
          <p:cNvGrpSpPr/>
          <p:nvPr/>
        </p:nvGrpSpPr>
        <p:grpSpPr>
          <a:xfrm>
            <a:off x="3116314" y="1412776"/>
            <a:ext cx="1524064" cy="2786082"/>
            <a:chOff x="6200458" y="1714488"/>
            <a:chExt cx="1860127" cy="2786082"/>
          </a:xfrm>
        </p:grpSpPr>
        <p:sp>
          <p:nvSpPr>
            <p:cNvPr id="59" name="Rectangle 5"/>
            <p:cNvSpPr>
              <a:spLocks noChangeArrowheads="1"/>
            </p:cNvSpPr>
            <p:nvPr/>
          </p:nvSpPr>
          <p:spPr bwMode="auto">
            <a:xfrm>
              <a:off x="6376230" y="1714488"/>
              <a:ext cx="1520418"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0" name="Rectangle 6"/>
            <p:cNvSpPr>
              <a:spLocks noChangeArrowheads="1"/>
            </p:cNvSpPr>
            <p:nvPr/>
          </p:nvSpPr>
          <p:spPr bwMode="auto">
            <a:xfrm>
              <a:off x="6200458" y="1714488"/>
              <a:ext cx="1860127"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smtClean="0">
                  <a:solidFill>
                    <a:srgbClr val="FFFFFF"/>
                  </a:solidFill>
                  <a:latin typeface="+mn-lt"/>
                  <a:ea typeface="宋体" panose="02010600030101010101" pitchFamily="2" charset="-122"/>
                  <a:cs typeface="Times New Roman" panose="02020603050405020304" pitchFamily="18" charset="0"/>
                  <a:sym typeface="Calibri" panose="020F0502020204030204" pitchFamily="34" charset="0"/>
                </a:rPr>
                <a:t>实验室</a:t>
              </a:r>
              <a:r>
                <a:rPr lang="zh-CN" altLang="en-US" sz="1800" i="0" dirty="0" smtClean="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编号</a:t>
              </a:r>
              <a:endPar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endParaRPr>
            </a:p>
          </p:txBody>
        </p:sp>
        <p:sp>
          <p:nvSpPr>
            <p:cNvPr id="61" name="Rectangle 7"/>
            <p:cNvSpPr>
              <a:spLocks noChangeArrowheads="1"/>
            </p:cNvSpPr>
            <p:nvPr/>
          </p:nvSpPr>
          <p:spPr bwMode="auto">
            <a:xfrm>
              <a:off x="6357951" y="2444273"/>
              <a:ext cx="1531730"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2" name="Rectangle 8"/>
            <p:cNvSpPr>
              <a:spLocks noChangeArrowheads="1"/>
            </p:cNvSpPr>
            <p:nvPr/>
          </p:nvSpPr>
          <p:spPr bwMode="auto">
            <a:xfrm>
              <a:off x="6200459" y="2444273"/>
              <a:ext cx="1774555"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实验场所</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科研基地</a:t>
              </a:r>
            </a:p>
          </p:txBody>
        </p:sp>
      </p:grpSp>
      <p:grpSp>
        <p:nvGrpSpPr>
          <p:cNvPr id="8" name="组合 7"/>
          <p:cNvGrpSpPr/>
          <p:nvPr/>
        </p:nvGrpSpPr>
        <p:grpSpPr>
          <a:xfrm>
            <a:off x="7164074" y="1401211"/>
            <a:ext cx="1430647" cy="2791500"/>
            <a:chOff x="7570955" y="1714488"/>
            <a:chExt cx="1969597" cy="2791500"/>
          </a:xfrm>
        </p:grpSpPr>
        <p:sp>
          <p:nvSpPr>
            <p:cNvPr id="63" name="Rectangle 9"/>
            <p:cNvSpPr>
              <a:spLocks noChangeArrowheads="1"/>
            </p:cNvSpPr>
            <p:nvPr/>
          </p:nvSpPr>
          <p:spPr bwMode="auto">
            <a:xfrm>
              <a:off x="7765996" y="1714488"/>
              <a:ext cx="1524039"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4" name="Rectangle 10"/>
            <p:cNvSpPr>
              <a:spLocks noChangeArrowheads="1"/>
            </p:cNvSpPr>
            <p:nvPr/>
          </p:nvSpPr>
          <p:spPr bwMode="auto">
            <a:xfrm>
              <a:off x="7765996" y="1714488"/>
              <a:ext cx="1774556"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Calibri" panose="020F0502020204030204" pitchFamily="34" charset="0"/>
                </a:rPr>
                <a:t>课程</a:t>
              </a: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编号</a:t>
              </a:r>
            </a:p>
          </p:txBody>
        </p:sp>
        <p:sp>
          <p:nvSpPr>
            <p:cNvPr id="65" name="Rectangle 11"/>
            <p:cNvSpPr>
              <a:spLocks noChangeArrowheads="1"/>
            </p:cNvSpPr>
            <p:nvPr/>
          </p:nvSpPr>
          <p:spPr bwMode="auto">
            <a:xfrm>
              <a:off x="7765996" y="2444273"/>
              <a:ext cx="1524039"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6" name="Rectangle 12"/>
            <p:cNvSpPr>
              <a:spLocks noChangeArrowheads="1"/>
            </p:cNvSpPr>
            <p:nvPr/>
          </p:nvSpPr>
          <p:spPr bwMode="auto">
            <a:xfrm>
              <a:off x="7570955" y="2449691"/>
              <a:ext cx="1774556"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开课号</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课程</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号</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标题 1"/>
          <p:cNvSpPr>
            <a:spLocks noChangeArrowheads="1"/>
          </p:cNvSpPr>
          <p:nvPr/>
        </p:nvSpPr>
        <p:spPr bwMode="auto">
          <a:xfrm>
            <a:off x="0" y="117475"/>
            <a:ext cx="7667625"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a:solidFill>
                  <a:srgbClr val="0033CC"/>
                </a:solidFill>
                <a:latin typeface="+mn-lt"/>
                <a:ea typeface="微软雅黑" pitchFamily="34" charset="-122"/>
                <a:sym typeface="Haettenschweiler" panose="020B0706040902060204" pitchFamily="34" charset="0"/>
              </a:rPr>
              <a:t>（三）</a:t>
            </a:r>
            <a:r>
              <a:rPr lang="zh-CN" altLang="en-US" sz="4000" i="0" dirty="0" smtClean="0">
                <a:solidFill>
                  <a:srgbClr val="0033CC"/>
                </a:solidFill>
                <a:latin typeface="+mn-lt"/>
                <a:ea typeface="微软雅黑" pitchFamily="34" charset="-122"/>
                <a:cs typeface="+mj-cs"/>
                <a:sym typeface="Haettenschweiler" panose="020B0706040902060204" pitchFamily="34" charset="0"/>
              </a:rPr>
              <a:t>六</a:t>
            </a:r>
            <a:r>
              <a:rPr lang="zh-CN" altLang="en-US" sz="4000" i="0" dirty="0">
                <a:solidFill>
                  <a:srgbClr val="0033CC"/>
                </a:solidFill>
                <a:latin typeface="+mn-lt"/>
                <a:ea typeface="微软雅黑" pitchFamily="34" charset="-122"/>
                <a:cs typeface="+mj-cs"/>
                <a:sym typeface="Haettenschweiler" panose="020B0706040902060204" pitchFamily="34" charset="0"/>
              </a:rPr>
              <a:t>类编号</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grpSp>
        <p:nvGrpSpPr>
          <p:cNvPr id="2" name="Group 4"/>
          <p:cNvGrpSpPr>
            <a:grpSpLocks/>
          </p:cNvGrpSpPr>
          <p:nvPr/>
        </p:nvGrpSpPr>
        <p:grpSpPr bwMode="auto">
          <a:xfrm>
            <a:off x="1331913" y="1123950"/>
            <a:ext cx="6348412" cy="1512888"/>
            <a:chOff x="0" y="0"/>
            <a:chExt cx="5172" cy="1116"/>
          </a:xfrm>
        </p:grpSpPr>
        <p:sp>
          <p:nvSpPr>
            <p:cNvPr id="42074" name="未知"/>
            <p:cNvSpPr>
              <a:spLocks noChangeArrowheads="1"/>
            </p:cNvSpPr>
            <p:nvPr/>
          </p:nvSpPr>
          <p:spPr bwMode="auto">
            <a:xfrm>
              <a:off x="1832" y="836"/>
              <a:ext cx="1552" cy="280"/>
            </a:xfrm>
            <a:custGeom>
              <a:avLst/>
              <a:gdLst>
                <a:gd name="T0" fmla="*/ 0 w 758"/>
                <a:gd name="T1" fmla="*/ 452 h 137"/>
                <a:gd name="T2" fmla="*/ 9662 w 758"/>
                <a:gd name="T3" fmla="*/ 1400 h 137"/>
                <a:gd name="T4" fmla="*/ 13323 w 758"/>
                <a:gd name="T5" fmla="*/ 247 h 137"/>
                <a:gd name="T6" fmla="*/ 12414 w 758"/>
                <a:gd name="T7" fmla="*/ 0 h 137"/>
                <a:gd name="T8" fmla="*/ 6095 w 758"/>
                <a:gd name="T9" fmla="*/ 1236 h 137"/>
                <a:gd name="T10" fmla="*/ 936 w 758"/>
                <a:gd name="T11" fmla="*/ 229 h 137"/>
                <a:gd name="T12" fmla="*/ 0 w 758"/>
                <a:gd name="T13" fmla="*/ 452 h 137"/>
                <a:gd name="T14" fmla="*/ 0 60000 65536"/>
                <a:gd name="T15" fmla="*/ 0 60000 65536"/>
                <a:gd name="T16" fmla="*/ 0 60000 65536"/>
                <a:gd name="T17" fmla="*/ 0 60000 65536"/>
                <a:gd name="T18" fmla="*/ 0 60000 65536"/>
                <a:gd name="T19" fmla="*/ 0 60000 65536"/>
                <a:gd name="T20" fmla="*/ 0 60000 65536"/>
                <a:gd name="T21" fmla="*/ 0 w 758"/>
                <a:gd name="T22" fmla="*/ 0 h 137"/>
                <a:gd name="T23" fmla="*/ 758 w 75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37">
                  <a:moveTo>
                    <a:pt x="0" y="26"/>
                  </a:moveTo>
                  <a:cubicBezTo>
                    <a:pt x="0" y="26"/>
                    <a:pt x="201" y="137"/>
                    <a:pt x="550" y="80"/>
                  </a:cubicBezTo>
                  <a:cubicBezTo>
                    <a:pt x="550" y="80"/>
                    <a:pt x="647" y="64"/>
                    <a:pt x="758" y="14"/>
                  </a:cubicBezTo>
                  <a:cubicBezTo>
                    <a:pt x="706" y="0"/>
                    <a:pt x="706" y="0"/>
                    <a:pt x="706" y="0"/>
                  </a:cubicBezTo>
                  <a:cubicBezTo>
                    <a:pt x="706" y="0"/>
                    <a:pt x="631" y="64"/>
                    <a:pt x="347" y="71"/>
                  </a:cubicBezTo>
                  <a:cubicBezTo>
                    <a:pt x="347" y="71"/>
                    <a:pt x="167" y="75"/>
                    <a:pt x="53" y="13"/>
                  </a:cubicBezTo>
                  <a:cubicBezTo>
                    <a:pt x="0" y="26"/>
                    <a:pt x="0" y="26"/>
                    <a:pt x="0" y="26"/>
                  </a:cubicBezTo>
                  <a:close/>
                </a:path>
              </a:pathLst>
            </a:custGeom>
            <a:solidFill>
              <a:schemeClr val="hlink"/>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5" name="未知"/>
            <p:cNvSpPr>
              <a:spLocks noChangeArrowheads="1"/>
            </p:cNvSpPr>
            <p:nvPr/>
          </p:nvSpPr>
          <p:spPr bwMode="auto">
            <a:xfrm>
              <a:off x="1941" y="762"/>
              <a:ext cx="1349" cy="231"/>
            </a:xfrm>
            <a:custGeom>
              <a:avLst/>
              <a:gdLst>
                <a:gd name="T0" fmla="*/ 841 w 659"/>
                <a:gd name="T1" fmla="*/ 16 h 113"/>
                <a:gd name="T2" fmla="*/ 5199 w 659"/>
                <a:gd name="T3" fmla="*/ 632 h 113"/>
                <a:gd name="T4" fmla="*/ 10133 w 659"/>
                <a:gd name="T5" fmla="*/ 0 h 113"/>
                <a:gd name="T6" fmla="*/ 11570 w 659"/>
                <a:gd name="T7" fmla="*/ 632 h 113"/>
                <a:gd name="T8" fmla="*/ 5079 w 659"/>
                <a:gd name="T9" fmla="*/ 1940 h 113"/>
                <a:gd name="T10" fmla="*/ 0 w 659"/>
                <a:gd name="T11" fmla="*/ 873 h 113"/>
                <a:gd name="T12" fmla="*/ 825 w 659"/>
                <a:gd name="T13" fmla="*/ 572 h 113"/>
                <a:gd name="T14" fmla="*/ 841 w 659"/>
                <a:gd name="T15" fmla="*/ 16 h 113"/>
                <a:gd name="T16" fmla="*/ 0 60000 65536"/>
                <a:gd name="T17" fmla="*/ 0 60000 65536"/>
                <a:gd name="T18" fmla="*/ 0 60000 65536"/>
                <a:gd name="T19" fmla="*/ 0 60000 65536"/>
                <a:gd name="T20" fmla="*/ 0 60000 65536"/>
                <a:gd name="T21" fmla="*/ 0 60000 65536"/>
                <a:gd name="T22" fmla="*/ 0 60000 65536"/>
                <a:gd name="T23" fmla="*/ 0 60000 65536"/>
                <a:gd name="T24" fmla="*/ 0 w 659"/>
                <a:gd name="T25" fmla="*/ 0 h 113"/>
                <a:gd name="T26" fmla="*/ 659 w 659"/>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9" h="113">
                  <a:moveTo>
                    <a:pt x="48" y="1"/>
                  </a:moveTo>
                  <a:cubicBezTo>
                    <a:pt x="48" y="1"/>
                    <a:pt x="162" y="37"/>
                    <a:pt x="296" y="36"/>
                  </a:cubicBezTo>
                  <a:cubicBezTo>
                    <a:pt x="296" y="36"/>
                    <a:pt x="443" y="35"/>
                    <a:pt x="577" y="0"/>
                  </a:cubicBezTo>
                  <a:cubicBezTo>
                    <a:pt x="577" y="0"/>
                    <a:pt x="650" y="40"/>
                    <a:pt x="659" y="36"/>
                  </a:cubicBezTo>
                  <a:cubicBezTo>
                    <a:pt x="659" y="36"/>
                    <a:pt x="567" y="109"/>
                    <a:pt x="289" y="111"/>
                  </a:cubicBezTo>
                  <a:cubicBezTo>
                    <a:pt x="289" y="111"/>
                    <a:pt x="128" y="113"/>
                    <a:pt x="0" y="50"/>
                  </a:cubicBezTo>
                  <a:cubicBezTo>
                    <a:pt x="0" y="50"/>
                    <a:pt x="29" y="46"/>
                    <a:pt x="47" y="33"/>
                  </a:cubicBezTo>
                  <a:cubicBezTo>
                    <a:pt x="48" y="1"/>
                    <a:pt x="48" y="1"/>
                    <a:pt x="48" y="1"/>
                  </a:cubicBezTo>
                  <a:close/>
                </a:path>
              </a:pathLst>
            </a:custGeom>
            <a:gradFill rotWithShape="1">
              <a:gsLst>
                <a:gs pos="0">
                  <a:srgbClr val="CFE1F5"/>
                </a:gs>
                <a:gs pos="50000">
                  <a:srgbClr val="800080"/>
                </a:gs>
                <a:gs pos="100000">
                  <a:srgbClr val="CFE1F5"/>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6" name="未知"/>
            <p:cNvSpPr>
              <a:spLocks noChangeArrowheads="1"/>
            </p:cNvSpPr>
            <p:nvPr/>
          </p:nvSpPr>
          <p:spPr bwMode="auto">
            <a:xfrm>
              <a:off x="0" y="194"/>
              <a:ext cx="2050" cy="362"/>
            </a:xfrm>
            <a:custGeom>
              <a:avLst/>
              <a:gdLst>
                <a:gd name="T0" fmla="*/ 16384 w 1025"/>
                <a:gd name="T1" fmla="*/ 1648 h 181"/>
                <a:gd name="T2" fmla="*/ 8160 w 1025"/>
                <a:gd name="T3" fmla="*/ 2768 h 181"/>
                <a:gd name="T4" fmla="*/ 16 w 1025"/>
                <a:gd name="T5" fmla="*/ 1248 h 181"/>
                <a:gd name="T6" fmla="*/ 8240 w 1025"/>
                <a:gd name="T7" fmla="*/ 96 h 181"/>
                <a:gd name="T8" fmla="*/ 16384 w 1025"/>
                <a:gd name="T9" fmla="*/ 1648 h 181"/>
                <a:gd name="T10" fmla="*/ 0 60000 65536"/>
                <a:gd name="T11" fmla="*/ 0 60000 65536"/>
                <a:gd name="T12" fmla="*/ 0 60000 65536"/>
                <a:gd name="T13" fmla="*/ 0 60000 65536"/>
                <a:gd name="T14" fmla="*/ 0 60000 65536"/>
                <a:gd name="T15" fmla="*/ 0 w 1025"/>
                <a:gd name="T16" fmla="*/ 0 h 181"/>
                <a:gd name="T17" fmla="*/ 1025 w 1025"/>
                <a:gd name="T18" fmla="*/ 181 h 181"/>
              </a:gdLst>
              <a:ahLst/>
              <a:cxnLst>
                <a:cxn ang="T10">
                  <a:pos x="T0" y="T1"/>
                </a:cxn>
                <a:cxn ang="T11">
                  <a:pos x="T2" y="T3"/>
                </a:cxn>
                <a:cxn ang="T12">
                  <a:pos x="T4" y="T5"/>
                </a:cxn>
                <a:cxn ang="T13">
                  <a:pos x="T6" y="T7"/>
                </a:cxn>
                <a:cxn ang="T14">
                  <a:pos x="T8" y="T9"/>
                </a:cxn>
              </a:cxnLst>
              <a:rect l="T15" t="T16" r="T17" b="T18"/>
              <a:pathLst>
                <a:path w="1025" h="181">
                  <a:moveTo>
                    <a:pt x="1024" y="103"/>
                  </a:moveTo>
                  <a:cubicBezTo>
                    <a:pt x="1023" y="148"/>
                    <a:pt x="794" y="181"/>
                    <a:pt x="510" y="173"/>
                  </a:cubicBezTo>
                  <a:cubicBezTo>
                    <a:pt x="228" y="167"/>
                    <a:pt x="0" y="124"/>
                    <a:pt x="1" y="78"/>
                  </a:cubicBezTo>
                  <a:cubicBezTo>
                    <a:pt x="2" y="31"/>
                    <a:pt x="233" y="0"/>
                    <a:pt x="515" y="6"/>
                  </a:cubicBezTo>
                  <a:cubicBezTo>
                    <a:pt x="797" y="13"/>
                    <a:pt x="1025" y="56"/>
                    <a:pt x="1024" y="103"/>
                  </a:cubicBezTo>
                </a:path>
              </a:pathLst>
            </a:custGeom>
            <a:solidFill>
              <a:schemeClr val="tx2">
                <a:lumMod val="60000"/>
                <a:lumOff val="40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7" name="未知"/>
            <p:cNvSpPr>
              <a:spLocks noChangeArrowheads="1"/>
            </p:cNvSpPr>
            <p:nvPr/>
          </p:nvSpPr>
          <p:spPr bwMode="auto">
            <a:xfrm>
              <a:off x="2" y="346"/>
              <a:ext cx="2074" cy="599"/>
            </a:xfrm>
            <a:custGeom>
              <a:avLst/>
              <a:gdLst>
                <a:gd name="T0" fmla="*/ 0 w 1037"/>
                <a:gd name="T1" fmla="*/ 0 h 300"/>
                <a:gd name="T2" fmla="*/ 0 w 1037"/>
                <a:gd name="T3" fmla="*/ 3336 h 300"/>
                <a:gd name="T4" fmla="*/ 4800 w 1037"/>
                <a:gd name="T5" fmla="*/ 4512 h 300"/>
                <a:gd name="T6" fmla="*/ 16368 w 1037"/>
                <a:gd name="T7" fmla="*/ 3860 h 300"/>
                <a:gd name="T8" fmla="*/ 16368 w 1037"/>
                <a:gd name="T9" fmla="*/ 399 h 300"/>
                <a:gd name="T10" fmla="*/ 10240 w 1037"/>
                <a:gd name="T11" fmla="*/ 1511 h 300"/>
                <a:gd name="T12" fmla="*/ 384 w 1037"/>
                <a:gd name="T13" fmla="*/ 415 h 300"/>
                <a:gd name="T14" fmla="*/ 0 w 1037"/>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0"/>
                <a:gd name="T26" fmla="*/ 1037 w 1037"/>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0">
                  <a:moveTo>
                    <a:pt x="0" y="0"/>
                  </a:moveTo>
                  <a:cubicBezTo>
                    <a:pt x="0" y="210"/>
                    <a:pt x="0" y="210"/>
                    <a:pt x="0" y="210"/>
                  </a:cubicBezTo>
                  <a:cubicBezTo>
                    <a:pt x="0" y="210"/>
                    <a:pt x="69" y="267"/>
                    <a:pt x="300" y="284"/>
                  </a:cubicBezTo>
                  <a:cubicBezTo>
                    <a:pt x="532" y="300"/>
                    <a:pt x="926" y="298"/>
                    <a:pt x="1023" y="243"/>
                  </a:cubicBezTo>
                  <a:cubicBezTo>
                    <a:pt x="1023" y="25"/>
                    <a:pt x="1023" y="25"/>
                    <a:pt x="1023" y="25"/>
                  </a:cubicBezTo>
                  <a:cubicBezTo>
                    <a:pt x="1023" y="25"/>
                    <a:pt x="1037" y="85"/>
                    <a:pt x="640" y="95"/>
                  </a:cubicBezTo>
                  <a:cubicBezTo>
                    <a:pt x="243" y="104"/>
                    <a:pt x="31" y="38"/>
                    <a:pt x="24" y="26"/>
                  </a:cubicBezTo>
                  <a:cubicBezTo>
                    <a:pt x="24" y="26"/>
                    <a:pt x="12" y="21"/>
                    <a:pt x="0" y="0"/>
                  </a:cubicBezTo>
                </a:path>
              </a:pathLst>
            </a:custGeom>
            <a:solidFill>
              <a:schemeClr val="tx2">
                <a:lumMod val="60000"/>
                <a:lumOff val="40000"/>
              </a:schemeClr>
            </a:solidFill>
            <a:ln w="9525" cmpd="sng">
              <a:solidFill>
                <a:schemeClr val="bg1"/>
              </a:solidFill>
              <a:bevel/>
              <a:headEnd/>
              <a:tailEnd/>
            </a:ln>
            <a:extLst/>
          </p:spPr>
          <p:txBody>
            <a:bodyPr/>
            <a:lstStyle/>
            <a:p>
              <a:endParaRPr lang="zh-CN" altLang="en-US">
                <a:latin typeface="+mn-lt"/>
              </a:endParaRPr>
            </a:p>
          </p:txBody>
        </p:sp>
        <p:sp>
          <p:nvSpPr>
            <p:cNvPr id="42078" name="未知"/>
            <p:cNvSpPr>
              <a:spLocks noChangeArrowheads="1"/>
            </p:cNvSpPr>
            <p:nvPr/>
          </p:nvSpPr>
          <p:spPr bwMode="auto">
            <a:xfrm>
              <a:off x="128" y="226"/>
              <a:ext cx="1800" cy="283"/>
            </a:xfrm>
            <a:custGeom>
              <a:avLst/>
              <a:gdLst>
                <a:gd name="T0" fmla="*/ 14384 w 900"/>
                <a:gd name="T1" fmla="*/ 1275 h 142"/>
                <a:gd name="T2" fmla="*/ 7184 w 900"/>
                <a:gd name="T3" fmla="*/ 2144 h 142"/>
                <a:gd name="T4" fmla="*/ 16 w 900"/>
                <a:gd name="T5" fmla="*/ 949 h 142"/>
                <a:gd name="T6" fmla="*/ 7216 w 900"/>
                <a:gd name="T7" fmla="*/ 96 h 142"/>
                <a:gd name="T8" fmla="*/ 14384 w 900"/>
                <a:gd name="T9" fmla="*/ 1275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9" y="81"/>
                  </a:moveTo>
                  <a:cubicBezTo>
                    <a:pt x="898" y="117"/>
                    <a:pt x="697" y="142"/>
                    <a:pt x="449" y="136"/>
                  </a:cubicBezTo>
                  <a:cubicBezTo>
                    <a:pt x="201" y="130"/>
                    <a:pt x="0" y="96"/>
                    <a:pt x="1" y="60"/>
                  </a:cubicBezTo>
                  <a:cubicBezTo>
                    <a:pt x="2" y="24"/>
                    <a:pt x="203" y="0"/>
                    <a:pt x="451" y="6"/>
                  </a:cubicBezTo>
                  <a:cubicBezTo>
                    <a:pt x="699" y="12"/>
                    <a:pt x="900" y="45"/>
                    <a:pt x="899" y="81"/>
                  </a:cubicBezTo>
                </a:path>
              </a:pathLst>
            </a:custGeom>
            <a:solidFill>
              <a:schemeClr val="tx2">
                <a:lumMod val="60000"/>
                <a:lumOff val="40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9" name="未知"/>
            <p:cNvSpPr>
              <a:spLocks noChangeArrowheads="1"/>
            </p:cNvSpPr>
            <p:nvPr/>
          </p:nvSpPr>
          <p:spPr bwMode="auto">
            <a:xfrm>
              <a:off x="3097" y="192"/>
              <a:ext cx="2050" cy="356"/>
            </a:xfrm>
            <a:custGeom>
              <a:avLst/>
              <a:gdLst>
                <a:gd name="T0" fmla="*/ 16368 w 1025"/>
                <a:gd name="T1" fmla="*/ 1632 h 178"/>
                <a:gd name="T2" fmla="*/ 8160 w 1025"/>
                <a:gd name="T3" fmla="*/ 2736 h 178"/>
                <a:gd name="T4" fmla="*/ 16 w 1025"/>
                <a:gd name="T5" fmla="*/ 1232 h 178"/>
                <a:gd name="T6" fmla="*/ 8240 w 1025"/>
                <a:gd name="T7" fmla="*/ 96 h 178"/>
                <a:gd name="T8" fmla="*/ 16368 w 1025"/>
                <a:gd name="T9" fmla="*/ 1632 h 178"/>
                <a:gd name="T10" fmla="*/ 0 60000 65536"/>
                <a:gd name="T11" fmla="*/ 0 60000 65536"/>
                <a:gd name="T12" fmla="*/ 0 60000 65536"/>
                <a:gd name="T13" fmla="*/ 0 60000 65536"/>
                <a:gd name="T14" fmla="*/ 0 60000 65536"/>
                <a:gd name="T15" fmla="*/ 0 w 1025"/>
                <a:gd name="T16" fmla="*/ 0 h 178"/>
                <a:gd name="T17" fmla="*/ 1025 w 1025"/>
                <a:gd name="T18" fmla="*/ 178 h 178"/>
              </a:gdLst>
              <a:ahLst/>
              <a:cxnLst>
                <a:cxn ang="T10">
                  <a:pos x="T0" y="T1"/>
                </a:cxn>
                <a:cxn ang="T11">
                  <a:pos x="T2" y="T3"/>
                </a:cxn>
                <a:cxn ang="T12">
                  <a:pos x="T4" y="T5"/>
                </a:cxn>
                <a:cxn ang="T13">
                  <a:pos x="T6" y="T7"/>
                </a:cxn>
                <a:cxn ang="T14">
                  <a:pos x="T8" y="T9"/>
                </a:cxn>
              </a:cxnLst>
              <a:rect l="T15" t="T16" r="T17" b="T18"/>
              <a:pathLst>
                <a:path w="1025" h="178">
                  <a:moveTo>
                    <a:pt x="1023" y="102"/>
                  </a:moveTo>
                  <a:cubicBezTo>
                    <a:pt x="1022" y="146"/>
                    <a:pt x="793" y="178"/>
                    <a:pt x="510" y="171"/>
                  </a:cubicBezTo>
                  <a:cubicBezTo>
                    <a:pt x="228" y="165"/>
                    <a:pt x="0" y="123"/>
                    <a:pt x="1" y="77"/>
                  </a:cubicBezTo>
                  <a:cubicBezTo>
                    <a:pt x="2" y="31"/>
                    <a:pt x="232" y="0"/>
                    <a:pt x="515" y="6"/>
                  </a:cubicBezTo>
                  <a:cubicBezTo>
                    <a:pt x="797" y="13"/>
                    <a:pt x="1025" y="56"/>
                    <a:pt x="1023" y="102"/>
                  </a:cubicBezTo>
                </a:path>
              </a:pathLst>
            </a:custGeom>
            <a:solidFill>
              <a:schemeClr val="accent3">
                <a:lumMod val="75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80" name="未知"/>
            <p:cNvSpPr>
              <a:spLocks noChangeArrowheads="1"/>
            </p:cNvSpPr>
            <p:nvPr/>
          </p:nvSpPr>
          <p:spPr bwMode="auto">
            <a:xfrm>
              <a:off x="3098" y="330"/>
              <a:ext cx="2074" cy="612"/>
            </a:xfrm>
            <a:custGeom>
              <a:avLst/>
              <a:gdLst>
                <a:gd name="T0" fmla="*/ 0 w 1037"/>
                <a:gd name="T1" fmla="*/ 0 h 306"/>
                <a:gd name="T2" fmla="*/ 0 w 1037"/>
                <a:gd name="T3" fmla="*/ 3440 h 306"/>
                <a:gd name="T4" fmla="*/ 4800 w 1037"/>
                <a:gd name="T5" fmla="*/ 4624 h 306"/>
                <a:gd name="T6" fmla="*/ 16368 w 1037"/>
                <a:gd name="T7" fmla="*/ 3968 h 306"/>
                <a:gd name="T8" fmla="*/ 16368 w 1037"/>
                <a:gd name="T9" fmla="*/ 400 h 306"/>
                <a:gd name="T10" fmla="*/ 10240 w 1037"/>
                <a:gd name="T11" fmla="*/ 1552 h 306"/>
                <a:gd name="T12" fmla="*/ 384 w 1037"/>
                <a:gd name="T13" fmla="*/ 432 h 306"/>
                <a:gd name="T14" fmla="*/ 0 w 1037"/>
                <a:gd name="T15" fmla="*/ 0 h 306"/>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6"/>
                <a:gd name="T26" fmla="*/ 1037 w 1037"/>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6">
                  <a:moveTo>
                    <a:pt x="0" y="0"/>
                  </a:moveTo>
                  <a:cubicBezTo>
                    <a:pt x="0" y="215"/>
                    <a:pt x="0" y="215"/>
                    <a:pt x="0" y="215"/>
                  </a:cubicBezTo>
                  <a:cubicBezTo>
                    <a:pt x="0" y="215"/>
                    <a:pt x="69" y="272"/>
                    <a:pt x="300" y="289"/>
                  </a:cubicBezTo>
                  <a:cubicBezTo>
                    <a:pt x="532" y="306"/>
                    <a:pt x="926" y="304"/>
                    <a:pt x="1023" y="248"/>
                  </a:cubicBezTo>
                  <a:cubicBezTo>
                    <a:pt x="1023" y="25"/>
                    <a:pt x="1023" y="25"/>
                    <a:pt x="1023" y="25"/>
                  </a:cubicBezTo>
                  <a:cubicBezTo>
                    <a:pt x="1023" y="25"/>
                    <a:pt x="1037" y="87"/>
                    <a:pt x="640" y="97"/>
                  </a:cubicBezTo>
                  <a:cubicBezTo>
                    <a:pt x="243" y="106"/>
                    <a:pt x="31" y="39"/>
                    <a:pt x="24" y="27"/>
                  </a:cubicBezTo>
                  <a:cubicBezTo>
                    <a:pt x="24" y="27"/>
                    <a:pt x="12" y="22"/>
                    <a:pt x="0" y="0"/>
                  </a:cubicBezTo>
                </a:path>
              </a:pathLst>
            </a:custGeom>
            <a:solidFill>
              <a:schemeClr val="accent3">
                <a:lumMod val="75000"/>
              </a:schemeClr>
            </a:solidFill>
            <a:ln w="9525" cmpd="sng">
              <a:solidFill>
                <a:schemeClr val="bg1"/>
              </a:solidFill>
              <a:bevel/>
              <a:headEnd/>
              <a:tailEnd/>
            </a:ln>
            <a:extLst/>
          </p:spPr>
          <p:txBody>
            <a:bodyPr/>
            <a:lstStyle/>
            <a:p>
              <a:endParaRPr lang="zh-CN" altLang="en-US">
                <a:latin typeface="+mn-lt"/>
              </a:endParaRPr>
            </a:p>
          </p:txBody>
        </p:sp>
        <p:sp>
          <p:nvSpPr>
            <p:cNvPr id="42081" name="未知"/>
            <p:cNvSpPr>
              <a:spLocks noChangeArrowheads="1"/>
            </p:cNvSpPr>
            <p:nvPr/>
          </p:nvSpPr>
          <p:spPr bwMode="auto">
            <a:xfrm>
              <a:off x="3214" y="230"/>
              <a:ext cx="1801" cy="284"/>
            </a:xfrm>
            <a:custGeom>
              <a:avLst/>
              <a:gdLst>
                <a:gd name="T0" fmla="*/ 14400 w 900"/>
                <a:gd name="T1" fmla="*/ 1296 h 142"/>
                <a:gd name="T2" fmla="*/ 7180 w 900"/>
                <a:gd name="T3" fmla="*/ 2176 h 142"/>
                <a:gd name="T4" fmla="*/ 16 w 900"/>
                <a:gd name="T5" fmla="*/ 960 h 142"/>
                <a:gd name="T6" fmla="*/ 7236 w 900"/>
                <a:gd name="T7" fmla="*/ 96 h 142"/>
                <a:gd name="T8" fmla="*/ 14400 w 900"/>
                <a:gd name="T9" fmla="*/ 1296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8" y="81"/>
                  </a:moveTo>
                  <a:cubicBezTo>
                    <a:pt x="897" y="117"/>
                    <a:pt x="696" y="142"/>
                    <a:pt x="448" y="136"/>
                  </a:cubicBezTo>
                  <a:cubicBezTo>
                    <a:pt x="200" y="130"/>
                    <a:pt x="0" y="96"/>
                    <a:pt x="1" y="60"/>
                  </a:cubicBezTo>
                  <a:cubicBezTo>
                    <a:pt x="2" y="24"/>
                    <a:pt x="203" y="0"/>
                    <a:pt x="451" y="6"/>
                  </a:cubicBezTo>
                  <a:cubicBezTo>
                    <a:pt x="699" y="12"/>
                    <a:pt x="900" y="45"/>
                    <a:pt x="898" y="81"/>
                  </a:cubicBezTo>
                </a:path>
              </a:pathLst>
            </a:custGeom>
            <a:solidFill>
              <a:schemeClr val="accent3">
                <a:lumMod val="75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82" name="未知"/>
            <p:cNvSpPr>
              <a:spLocks noChangeArrowheads="1"/>
            </p:cNvSpPr>
            <p:nvPr/>
          </p:nvSpPr>
          <p:spPr bwMode="auto">
            <a:xfrm>
              <a:off x="1552" y="108"/>
              <a:ext cx="2012" cy="379"/>
            </a:xfrm>
            <a:custGeom>
              <a:avLst/>
              <a:gdLst>
                <a:gd name="T0" fmla="*/ 15568 w 1006"/>
                <a:gd name="T1" fmla="*/ 2721 h 190"/>
                <a:gd name="T2" fmla="*/ 16096 w 1006"/>
                <a:gd name="T3" fmla="*/ 2801 h 190"/>
                <a:gd name="T4" fmla="*/ 8608 w 1006"/>
                <a:gd name="T5" fmla="*/ 191 h 190"/>
                <a:gd name="T6" fmla="*/ 0 w 1006"/>
                <a:gd name="T7" fmla="*/ 2960 h 190"/>
                <a:gd name="T8" fmla="*/ 976 w 1006"/>
                <a:gd name="T9" fmla="*/ 2880 h 190"/>
                <a:gd name="T10" fmla="*/ 6992 w 1006"/>
                <a:gd name="T11" fmla="*/ 557 h 190"/>
                <a:gd name="T12" fmla="*/ 15040 w 1006"/>
                <a:gd name="T13" fmla="*/ 2627 h 190"/>
                <a:gd name="T14" fmla="*/ 15568 w 1006"/>
                <a:gd name="T15" fmla="*/ 2721 h 190"/>
                <a:gd name="T16" fmla="*/ 0 60000 65536"/>
                <a:gd name="T17" fmla="*/ 0 60000 65536"/>
                <a:gd name="T18" fmla="*/ 0 60000 65536"/>
                <a:gd name="T19" fmla="*/ 0 60000 65536"/>
                <a:gd name="T20" fmla="*/ 0 60000 65536"/>
                <a:gd name="T21" fmla="*/ 0 60000 65536"/>
                <a:gd name="T22" fmla="*/ 0 60000 65536"/>
                <a:gd name="T23" fmla="*/ 0 60000 65536"/>
                <a:gd name="T24" fmla="*/ 0 w 1006"/>
                <a:gd name="T25" fmla="*/ 0 h 190"/>
                <a:gd name="T26" fmla="*/ 1006 w 1006"/>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6" h="190">
                  <a:moveTo>
                    <a:pt x="973" y="172"/>
                  </a:moveTo>
                  <a:cubicBezTo>
                    <a:pt x="982" y="173"/>
                    <a:pt x="1006" y="177"/>
                    <a:pt x="1006" y="177"/>
                  </a:cubicBezTo>
                  <a:cubicBezTo>
                    <a:pt x="861" y="2"/>
                    <a:pt x="538" y="12"/>
                    <a:pt x="538" y="12"/>
                  </a:cubicBezTo>
                  <a:cubicBezTo>
                    <a:pt x="100" y="0"/>
                    <a:pt x="0" y="187"/>
                    <a:pt x="0" y="187"/>
                  </a:cubicBezTo>
                  <a:cubicBezTo>
                    <a:pt x="24" y="190"/>
                    <a:pt x="61" y="182"/>
                    <a:pt x="61" y="182"/>
                  </a:cubicBezTo>
                  <a:cubicBezTo>
                    <a:pt x="189" y="47"/>
                    <a:pt x="437" y="35"/>
                    <a:pt x="437" y="35"/>
                  </a:cubicBezTo>
                  <a:cubicBezTo>
                    <a:pt x="850" y="25"/>
                    <a:pt x="940" y="166"/>
                    <a:pt x="940" y="166"/>
                  </a:cubicBezTo>
                  <a:cubicBezTo>
                    <a:pt x="940" y="166"/>
                    <a:pt x="965" y="171"/>
                    <a:pt x="973" y="172"/>
                  </a:cubicBezTo>
                  <a:close/>
                </a:path>
              </a:pathLst>
            </a:custGeom>
            <a:solidFill>
              <a:schemeClr val="folHlink"/>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83" name="未知"/>
            <p:cNvSpPr>
              <a:spLocks noChangeArrowheads="1"/>
            </p:cNvSpPr>
            <p:nvPr/>
          </p:nvSpPr>
          <p:spPr bwMode="auto">
            <a:xfrm>
              <a:off x="1392" y="0"/>
              <a:ext cx="2172" cy="502"/>
            </a:xfrm>
            <a:custGeom>
              <a:avLst/>
              <a:gdLst>
                <a:gd name="T0" fmla="*/ 1472 w 1086"/>
                <a:gd name="T1" fmla="*/ 3904 h 251"/>
                <a:gd name="T2" fmla="*/ 7360 w 1086"/>
                <a:gd name="T3" fmla="*/ 1248 h 251"/>
                <a:gd name="T4" fmla="*/ 17072 w 1086"/>
                <a:gd name="T5" fmla="*/ 3648 h 251"/>
                <a:gd name="T6" fmla="*/ 17376 w 1086"/>
                <a:gd name="T7" fmla="*/ 3696 h 251"/>
                <a:gd name="T8" fmla="*/ 17168 w 1086"/>
                <a:gd name="T9" fmla="*/ 3376 h 251"/>
                <a:gd name="T10" fmla="*/ 8288 w 1086"/>
                <a:gd name="T11" fmla="*/ 0 h 251"/>
                <a:gd name="T12" fmla="*/ 0 w 1086"/>
                <a:gd name="T13" fmla="*/ 3312 h 251"/>
                <a:gd name="T14" fmla="*/ 208 w 1086"/>
                <a:gd name="T15" fmla="*/ 3968 h 251"/>
                <a:gd name="T16" fmla="*/ 1472 w 1086"/>
                <a:gd name="T17" fmla="*/ 3904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6"/>
                <a:gd name="T28" fmla="*/ 0 h 251"/>
                <a:gd name="T29" fmla="*/ 1086 w 1086"/>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6" h="251">
                  <a:moveTo>
                    <a:pt x="92" y="244"/>
                  </a:moveTo>
                  <a:cubicBezTo>
                    <a:pt x="92" y="244"/>
                    <a:pt x="140" y="113"/>
                    <a:pt x="460" y="78"/>
                  </a:cubicBezTo>
                  <a:cubicBezTo>
                    <a:pt x="460" y="78"/>
                    <a:pt x="946" y="27"/>
                    <a:pt x="1067" y="228"/>
                  </a:cubicBezTo>
                  <a:cubicBezTo>
                    <a:pt x="1072" y="229"/>
                    <a:pt x="1085" y="231"/>
                    <a:pt x="1086" y="231"/>
                  </a:cubicBezTo>
                  <a:cubicBezTo>
                    <a:pt x="1083" y="224"/>
                    <a:pt x="1079" y="218"/>
                    <a:pt x="1073" y="211"/>
                  </a:cubicBezTo>
                  <a:cubicBezTo>
                    <a:pt x="970" y="85"/>
                    <a:pt x="799" y="0"/>
                    <a:pt x="518" y="0"/>
                  </a:cubicBezTo>
                  <a:cubicBezTo>
                    <a:pt x="237" y="0"/>
                    <a:pt x="6" y="103"/>
                    <a:pt x="0" y="207"/>
                  </a:cubicBezTo>
                  <a:cubicBezTo>
                    <a:pt x="0" y="220"/>
                    <a:pt x="4" y="234"/>
                    <a:pt x="13" y="248"/>
                  </a:cubicBezTo>
                  <a:cubicBezTo>
                    <a:pt x="17" y="248"/>
                    <a:pt x="52" y="251"/>
                    <a:pt x="92" y="244"/>
                  </a:cubicBezTo>
                </a:path>
              </a:pathLst>
            </a:custGeom>
            <a:gradFill rotWithShape="1">
              <a:gsLst>
                <a:gs pos="0">
                  <a:srgbClr val="9DC2EB"/>
                </a:gs>
                <a:gs pos="100000">
                  <a:srgbClr val="2A79D0"/>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grpSp>
      <p:sp>
        <p:nvSpPr>
          <p:cNvPr id="41989" name="标题 1"/>
          <p:cNvSpPr>
            <a:spLocks noChangeArrowheads="1"/>
          </p:cNvSpPr>
          <p:nvPr/>
        </p:nvSpPr>
        <p:spPr bwMode="auto">
          <a:xfrm>
            <a:off x="3946525" y="1566863"/>
            <a:ext cx="107156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课程</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0" name="标题 1"/>
          <p:cNvSpPr>
            <a:spLocks noChangeArrowheads="1"/>
          </p:cNvSpPr>
          <p:nvPr/>
        </p:nvSpPr>
        <p:spPr bwMode="auto">
          <a:xfrm>
            <a:off x="5988050" y="1866900"/>
            <a:ext cx="10715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smtClean="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rPr>
              <a:t>条件</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1" name="标题 1"/>
          <p:cNvSpPr>
            <a:spLocks noChangeArrowheads="1"/>
          </p:cNvSpPr>
          <p:nvPr/>
        </p:nvSpPr>
        <p:spPr bwMode="auto">
          <a:xfrm>
            <a:off x="2006600" y="1828800"/>
            <a:ext cx="107156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院系</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2" name="标题 1"/>
          <p:cNvSpPr>
            <a:spLocks noChangeArrowheads="1"/>
          </p:cNvSpPr>
          <p:nvPr/>
        </p:nvSpPr>
        <p:spPr bwMode="auto">
          <a:xfrm>
            <a:off x="2049463" y="1157288"/>
            <a:ext cx="10715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教师</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3" name="标题 1"/>
          <p:cNvSpPr>
            <a:spLocks noChangeArrowheads="1"/>
          </p:cNvSpPr>
          <p:nvPr/>
        </p:nvSpPr>
        <p:spPr bwMode="auto">
          <a:xfrm>
            <a:off x="5962650" y="1133475"/>
            <a:ext cx="10699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smtClean="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专业</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graphicFrame>
        <p:nvGraphicFramePr>
          <p:cNvPr id="15380" name="表格 2"/>
          <p:cNvGraphicFramePr>
            <a:graphicFrameLocks noGrp="1"/>
          </p:cNvGraphicFramePr>
          <p:nvPr>
            <p:extLst>
              <p:ext uri="{D42A27DB-BD31-4B8C-83A1-F6EECF244321}">
                <p14:modId xmlns:p14="http://schemas.microsoft.com/office/powerpoint/2010/main" xmlns="" val="3102379380"/>
              </p:ext>
            </p:extLst>
          </p:nvPr>
        </p:nvGraphicFramePr>
        <p:xfrm>
          <a:off x="500034" y="3000372"/>
          <a:ext cx="8379474" cy="922699"/>
        </p:xfrm>
        <a:graphic>
          <a:graphicData uri="http://schemas.openxmlformats.org/drawingml/2006/table">
            <a:tbl>
              <a:tblPr/>
              <a:tblGrid>
                <a:gridCol w="792124">
                  <a:extLst>
                    <a:ext uri="{9D8B030D-6E8A-4147-A177-3AD203B41FA5}">
                      <a16:colId xmlns="" xmlns:a16="http://schemas.microsoft.com/office/drawing/2014/main" val="20000"/>
                    </a:ext>
                  </a:extLst>
                </a:gridCol>
                <a:gridCol w="890605">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694648">
                  <a:extLst>
                    <a:ext uri="{9D8B030D-6E8A-4147-A177-3AD203B41FA5}">
                      <a16:colId xmlns="" xmlns:a16="http://schemas.microsoft.com/office/drawing/2014/main" val="20003"/>
                    </a:ext>
                  </a:extLst>
                </a:gridCol>
                <a:gridCol w="802782">
                  <a:extLst>
                    <a:ext uri="{9D8B030D-6E8A-4147-A177-3AD203B41FA5}">
                      <a16:colId xmlns="" xmlns:a16="http://schemas.microsoft.com/office/drawing/2014/main" val="20004"/>
                    </a:ext>
                  </a:extLst>
                </a:gridCol>
                <a:gridCol w="728388">
                  <a:extLst>
                    <a:ext uri="{9D8B030D-6E8A-4147-A177-3AD203B41FA5}">
                      <a16:colId xmlns="" xmlns:a16="http://schemas.microsoft.com/office/drawing/2014/main" val="20005"/>
                    </a:ext>
                  </a:extLst>
                </a:gridCol>
                <a:gridCol w="582494">
                  <a:extLst>
                    <a:ext uri="{9D8B030D-6E8A-4147-A177-3AD203B41FA5}">
                      <a16:colId xmlns="" xmlns:a16="http://schemas.microsoft.com/office/drawing/2014/main" val="20006"/>
                    </a:ext>
                  </a:extLst>
                </a:gridCol>
                <a:gridCol w="930511">
                  <a:extLst>
                    <a:ext uri="{9D8B030D-6E8A-4147-A177-3AD203B41FA5}">
                      <a16:colId xmlns="" xmlns:a16="http://schemas.microsoft.com/office/drawing/2014/main" val="20007"/>
                    </a:ext>
                  </a:extLst>
                </a:gridCol>
                <a:gridCol w="653665">
                  <a:extLst>
                    <a:ext uri="{9D8B030D-6E8A-4147-A177-3AD203B41FA5}">
                      <a16:colId xmlns="" xmlns:a16="http://schemas.microsoft.com/office/drawing/2014/main" val="20008"/>
                    </a:ext>
                  </a:extLst>
                </a:gridCol>
                <a:gridCol w="848886">
                  <a:extLst>
                    <a:ext uri="{9D8B030D-6E8A-4147-A177-3AD203B41FA5}">
                      <a16:colId xmlns="" xmlns:a16="http://schemas.microsoft.com/office/drawing/2014/main" val="20009"/>
                    </a:ext>
                  </a:extLst>
                </a:gridCol>
                <a:gridCol w="735291">
                  <a:extLst>
                    <a:ext uri="{9D8B030D-6E8A-4147-A177-3AD203B41FA5}">
                      <a16:colId xmlns="" xmlns:a16="http://schemas.microsoft.com/office/drawing/2014/main" val="20010"/>
                    </a:ext>
                  </a:extLst>
                </a:gridCol>
              </a:tblGrid>
              <a:tr h="580702">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00"/>
                          </a:solidFill>
                          <a:effectLst/>
                          <a:latin typeface="Calibri" pitchFamily="34" charset="0"/>
                          <a:ea typeface="宋体" pitchFamily="2" charset="-122"/>
                          <a:sym typeface="宋体" pitchFamily="2" charset="-122"/>
                        </a:rPr>
                        <a:t>开课号</a:t>
                      </a:r>
                      <a:endParaRPr kumimoji="0" lang="zh-CN" altLang="zh-CN" sz="2800" b="0" i="0" u="none" strike="noStrike" cap="none" normalizeH="0" baseline="0" dirty="0">
                        <a:ln>
                          <a:noFill/>
                        </a:ln>
                        <a:solidFill>
                          <a:schemeClr val="tx1"/>
                        </a:solidFill>
                        <a:effectLst/>
                        <a:latin typeface="黑体" pitchFamily="49" charset="-122"/>
                        <a:ea typeface="黑体" pitchFamily="49" charset="-122"/>
                        <a:sym typeface="Calibri" pitchFamily="34"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课程名称</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00"/>
                          </a:solidFill>
                          <a:effectLst/>
                          <a:latin typeface="Times New Roman" pitchFamily="18" charset="0"/>
                          <a:ea typeface="宋体" pitchFamily="2" charset="-122"/>
                          <a:sym typeface="Times New Roman" pitchFamily="18" charset="0"/>
                        </a:rPr>
                        <a:t>课程号</a:t>
                      </a:r>
                      <a:endParaRPr kumimoji="0" lang="zh-CN" altLang="zh-CN" sz="1400" b="0" i="0" u="none" strike="noStrike" cap="none" normalizeH="0" baseline="0" dirty="0">
                        <a:ln>
                          <a:noFill/>
                        </a:ln>
                        <a:solidFill>
                          <a:srgbClr val="FFFF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课程</a:t>
                      </a:r>
                      <a:endParaRPr kumimoji="0" lang="en-US"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endParaRPr>
                    </a:p>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类别</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是否双语授课</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考核</a:t>
                      </a:r>
                      <a:endParaRPr kumimoji="0" lang="en-US"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endParaRPr>
                    </a:p>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方式</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学时</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开课单位</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C00000"/>
                          </a:solidFill>
                          <a:effectLst/>
                          <a:latin typeface="Times New Roman" pitchFamily="18" charset="0"/>
                          <a:ea typeface="宋体" pitchFamily="2" charset="-122"/>
                          <a:sym typeface="Times New Roman" pitchFamily="18" charset="0"/>
                        </a:rPr>
                        <a:t>单位号</a:t>
                      </a:r>
                      <a:endParaRPr kumimoji="0" lang="zh-CN" altLang="zh-CN" sz="1400" b="1" i="0" u="none" strike="noStrike" cap="none" normalizeH="0" baseline="0">
                        <a:ln>
                          <a:noFill/>
                        </a:ln>
                        <a:solidFill>
                          <a:srgbClr val="C000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授课教师</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Calibri" pitchFamily="34" charset="0"/>
                          <a:ea typeface="宋体" pitchFamily="2" charset="-122"/>
                          <a:sym typeface="宋体" pitchFamily="2" charset="-122"/>
                        </a:rPr>
                        <a:t>授课教师工号</a:t>
                      </a:r>
                      <a:endParaRPr kumimoji="0" lang="zh-CN" altLang="zh-CN" sz="2800" b="0" i="0" u="none" strike="noStrike" cap="none" normalizeH="0" baseline="0" dirty="0">
                        <a:ln>
                          <a:noFill/>
                        </a:ln>
                        <a:solidFill>
                          <a:schemeClr val="tx1"/>
                        </a:solidFill>
                        <a:effectLst/>
                        <a:latin typeface="黑体" pitchFamily="49" charset="-122"/>
                        <a:ea typeface="黑体" pitchFamily="49" charset="-122"/>
                        <a:sym typeface="Calibri" pitchFamily="34"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341997">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1"/>
                  </a:ext>
                </a:extLst>
              </a:tr>
            </a:tbl>
          </a:graphicData>
        </a:graphic>
      </p:graphicFrame>
      <p:sp>
        <p:nvSpPr>
          <p:cNvPr id="42044" name="Rectangle 1"/>
          <p:cNvSpPr>
            <a:spLocks noChangeArrowheads="1"/>
          </p:cNvSpPr>
          <p:nvPr/>
        </p:nvSpPr>
        <p:spPr bwMode="auto">
          <a:xfrm>
            <a:off x="428596" y="2643182"/>
            <a:ext cx="3340979" cy="887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none" tIns="12696" bIns="12696" anchor="ctr">
            <a:spAutoFit/>
          </a:bodyPr>
          <a:lstStyle>
            <a:lvl1pPr indent="22225">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2000" i="0" dirty="0">
                <a:latin typeface="+mn-lt"/>
                <a:ea typeface="华文楷体" panose="02010600040101010101" pitchFamily="2" charset="-122"/>
                <a:cs typeface="Times New Roman" panose="02020603050405020304" pitchFamily="18" charset="0"/>
                <a:sym typeface="楷体" panose="02010609060101010101" pitchFamily="49" charset="-122"/>
              </a:rPr>
              <a:t>表5-1-1  开课情况  （学年）</a:t>
            </a:r>
            <a:endParaRPr lang="zh-CN" altLang="en-US" sz="2000" i="0" dirty="0">
              <a:latin typeface="+mn-lt"/>
              <a:ea typeface="华文楷体" panose="02010600040101010101" pitchFamily="2" charset="-122"/>
              <a:cs typeface="Times New Roman" panose="02020603050405020304" pitchFamily="18" charset="0"/>
              <a:sym typeface="Times New Roman" panose="02020603050405020304" pitchFamily="18" charset="0"/>
            </a:endParaRPr>
          </a:p>
          <a:p>
            <a:pPr eaLnBrk="1" hangingPunct="1">
              <a:spcBef>
                <a:spcPct val="0"/>
              </a:spcBef>
              <a:buFontTx/>
              <a:buNone/>
            </a:pPr>
            <a:endParaRPr lang="en-US" altLang="zh-CN" sz="1800" b="0" dirty="0" smtClean="0">
              <a:latin typeface="+mn-lt"/>
              <a:ea typeface="宋体" panose="02010600030101010101" pitchFamily="2" charset="-122"/>
              <a:cs typeface="Times New Roman" panose="02020603050405020304" pitchFamily="18" charset="0"/>
              <a:sym typeface="Arial" panose="020B0604020202020204" pitchFamily="34" charset="0"/>
            </a:endParaRPr>
          </a:p>
          <a:p>
            <a:pPr eaLnBrk="1" hangingPunct="1">
              <a:spcBef>
                <a:spcPct val="0"/>
              </a:spcBef>
              <a:buFontTx/>
              <a:buNone/>
            </a:pPr>
            <a:endParaRPr lang="zh-CN" altLang="en-US" sz="1800" b="0" dirty="0">
              <a:latin typeface="+mn-lt"/>
              <a:ea typeface="宋体" panose="02010600030101010101" pitchFamily="2" charset="-122"/>
              <a:cs typeface="Times New Roman" panose="02020603050405020304" pitchFamily="18" charset="0"/>
              <a:sym typeface="Arial" panose="020B0604020202020204" pitchFamily="34" charset="0"/>
            </a:endParaRPr>
          </a:p>
        </p:txBody>
      </p:sp>
      <p:graphicFrame>
        <p:nvGraphicFramePr>
          <p:cNvPr id="15431" name="表格 4"/>
          <p:cNvGraphicFramePr>
            <a:graphicFrameLocks noGrp="1"/>
          </p:cNvGraphicFramePr>
          <p:nvPr>
            <p:extLst>
              <p:ext uri="{D42A27DB-BD31-4B8C-83A1-F6EECF244321}">
                <p14:modId xmlns:p14="http://schemas.microsoft.com/office/powerpoint/2010/main" xmlns="" val="3258157072"/>
              </p:ext>
            </p:extLst>
          </p:nvPr>
        </p:nvGraphicFramePr>
        <p:xfrm>
          <a:off x="500034" y="4357694"/>
          <a:ext cx="8400106" cy="849313"/>
        </p:xfrm>
        <a:graphic>
          <a:graphicData uri="http://schemas.openxmlformats.org/drawingml/2006/table">
            <a:tbl>
              <a:tblPr/>
              <a:tblGrid>
                <a:gridCol w="2265945">
                  <a:extLst>
                    <a:ext uri="{9D8B030D-6E8A-4147-A177-3AD203B41FA5}">
                      <a16:colId xmlns="" xmlns:a16="http://schemas.microsoft.com/office/drawing/2014/main" val="20000"/>
                    </a:ext>
                  </a:extLst>
                </a:gridCol>
                <a:gridCol w="2399030">
                  <a:extLst>
                    <a:ext uri="{9D8B030D-6E8A-4147-A177-3AD203B41FA5}">
                      <a16:colId xmlns="" xmlns:a16="http://schemas.microsoft.com/office/drawing/2014/main" val="20001"/>
                    </a:ext>
                  </a:extLst>
                </a:gridCol>
                <a:gridCol w="1199514">
                  <a:extLst>
                    <a:ext uri="{9D8B030D-6E8A-4147-A177-3AD203B41FA5}">
                      <a16:colId xmlns="" xmlns:a16="http://schemas.microsoft.com/office/drawing/2014/main" val="20002"/>
                    </a:ext>
                  </a:extLst>
                </a:gridCol>
                <a:gridCol w="1071684">
                  <a:extLst>
                    <a:ext uri="{9D8B030D-6E8A-4147-A177-3AD203B41FA5}">
                      <a16:colId xmlns="" xmlns:a16="http://schemas.microsoft.com/office/drawing/2014/main" val="20003"/>
                    </a:ext>
                  </a:extLst>
                </a:gridCol>
                <a:gridCol w="798509">
                  <a:extLst>
                    <a:ext uri="{9D8B030D-6E8A-4147-A177-3AD203B41FA5}">
                      <a16:colId xmlns="" xmlns:a16="http://schemas.microsoft.com/office/drawing/2014/main" val="20004"/>
                    </a:ext>
                  </a:extLst>
                </a:gridCol>
                <a:gridCol w="665424">
                  <a:extLst>
                    <a:ext uri="{9D8B030D-6E8A-4147-A177-3AD203B41FA5}">
                      <a16:colId xmlns="" xmlns:a16="http://schemas.microsoft.com/office/drawing/2014/main" val="20005"/>
                    </a:ext>
                  </a:extLst>
                </a:gridCol>
              </a:tblGrid>
              <a:tr h="425450">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校内专业（大类）名称</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校内专业（大类）代码</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00"/>
                          </a:solidFill>
                          <a:effectLst/>
                          <a:latin typeface="Times New Roman" pitchFamily="18" charset="0"/>
                          <a:ea typeface="宋体" pitchFamily="2" charset="-122"/>
                          <a:sym typeface="Times New Roman" pitchFamily="18" charset="0"/>
                        </a:rPr>
                        <a:t>开课号</a:t>
                      </a:r>
                      <a:endParaRPr kumimoji="0" lang="zh-CN" altLang="zh-CN" sz="1400" b="1" i="0" u="none" strike="noStrike" cap="none" normalizeH="0" baseline="0" dirty="0">
                        <a:ln>
                          <a:noFill/>
                        </a:ln>
                        <a:solidFill>
                          <a:srgbClr val="FFFF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课程性质</a:t>
                      </a: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学分</a:t>
                      </a: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C00000"/>
                          </a:solidFill>
                          <a:effectLst/>
                          <a:latin typeface="Times New Roman" pitchFamily="18" charset="0"/>
                          <a:ea typeface="宋体" pitchFamily="2" charset="-122"/>
                          <a:sym typeface="Times New Roman" pitchFamily="18" charset="0"/>
                        </a:rPr>
                        <a:t>年级</a:t>
                      </a:r>
                      <a:r>
                        <a:rPr kumimoji="0" lang="zh-CN"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423863">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1"/>
                  </a:ext>
                </a:extLst>
              </a:tr>
            </a:tbl>
          </a:graphicData>
        </a:graphic>
      </p:graphicFrame>
      <p:sp>
        <p:nvSpPr>
          <p:cNvPr id="42073" name="Rectangle 2"/>
          <p:cNvSpPr>
            <a:spLocks noChangeArrowheads="1"/>
          </p:cNvSpPr>
          <p:nvPr/>
        </p:nvSpPr>
        <p:spPr bwMode="auto">
          <a:xfrm>
            <a:off x="500034" y="4000504"/>
            <a:ext cx="4480714" cy="610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none" tIns="12696" bIns="12696" anchor="ct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2000" i="0" dirty="0">
                <a:latin typeface="+mn-lt"/>
                <a:ea typeface="华文楷体" panose="02010600040101010101" pitchFamily="2" charset="-122"/>
                <a:cs typeface="Times New Roman" panose="02020603050405020304" pitchFamily="18" charset="0"/>
                <a:sym typeface="楷体" panose="02010609060101010101" pitchFamily="49" charset="-122"/>
              </a:rPr>
              <a:t>表5-1-2 专业教学实施情况表 （学年）</a:t>
            </a:r>
          </a:p>
          <a:p>
            <a:pPr eaLnBrk="1" hangingPunct="1">
              <a:spcBef>
                <a:spcPct val="0"/>
              </a:spcBef>
              <a:buFontTx/>
              <a:buNone/>
            </a:pPr>
            <a:endParaRPr lang="zh-CN" altLang="en-US" sz="1800" b="0" dirty="0">
              <a:latin typeface="+mn-lt"/>
              <a:ea typeface="宋体" panose="02010600030101010101" pitchFamily="2" charset="-122"/>
              <a:cs typeface="Times New Roman" panose="02020603050405020304" pitchFamily="18" charset="0"/>
              <a:sym typeface="Arial" panose="020B0604020202020204" pitchFamily="34" charset="0"/>
            </a:endParaRPr>
          </a:p>
        </p:txBody>
      </p:sp>
      <p:sp>
        <p:nvSpPr>
          <p:cNvPr id="28" name="矩形 27"/>
          <p:cNvSpPr/>
          <p:nvPr/>
        </p:nvSpPr>
        <p:spPr>
          <a:xfrm>
            <a:off x="500034" y="5286388"/>
            <a:ext cx="5771132" cy="400110"/>
          </a:xfrm>
          <a:prstGeom prst="rect">
            <a:avLst/>
          </a:prstGeom>
        </p:spPr>
        <p:txBody>
          <a:bodyPr wrap="none">
            <a:spAutoFit/>
          </a:bodyPr>
          <a:lstStyle/>
          <a:p>
            <a:pPr eaLnBrk="1" hangingPunct="1"/>
            <a:r>
              <a:rPr lang="zh-CN" altLang="en-US" sz="2000" i="0" dirty="0" smtClean="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rPr>
              <a:t>表5-1-</a:t>
            </a:r>
            <a:r>
              <a:rPr lang="en-US" altLang="zh-CN" sz="2000" i="0" dirty="0" smtClean="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rPr>
              <a:t>4</a:t>
            </a:r>
            <a:r>
              <a:rPr lang="zh-CN" altLang="en-US" sz="2000" i="0" dirty="0" smtClean="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rPr>
              <a:t> 分专业（大类）专业实验课情况 （学年）</a:t>
            </a:r>
            <a:endParaRPr lang="zh-CN" altLang="en-US" sz="2000" i="0" dirty="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endParaRPr>
          </a:p>
        </p:txBody>
      </p:sp>
      <p:graphicFrame>
        <p:nvGraphicFramePr>
          <p:cNvPr id="29" name="表格 4"/>
          <p:cNvGraphicFramePr>
            <a:graphicFrameLocks noGrp="1"/>
          </p:cNvGraphicFramePr>
          <p:nvPr>
            <p:extLst>
              <p:ext uri="{D42A27DB-BD31-4B8C-83A1-F6EECF244321}">
                <p14:modId xmlns:p14="http://schemas.microsoft.com/office/powerpoint/2010/main" xmlns="" val="3258157072"/>
              </p:ext>
            </p:extLst>
          </p:nvPr>
        </p:nvGraphicFramePr>
        <p:xfrm>
          <a:off x="500034" y="5643578"/>
          <a:ext cx="8400106" cy="922973"/>
        </p:xfrm>
        <a:graphic>
          <a:graphicData uri="http://schemas.openxmlformats.org/drawingml/2006/table">
            <a:tbl>
              <a:tblPr/>
              <a:tblGrid>
                <a:gridCol w="2143140">
                  <a:extLst>
                    <a:ext uri="{9D8B030D-6E8A-4147-A177-3AD203B41FA5}">
                      <a16:colId xmlns="" xmlns:a16="http://schemas.microsoft.com/office/drawing/2014/main" val="20000"/>
                    </a:ext>
                  </a:extLst>
                </a:gridCol>
                <a:gridCol w="2143140">
                  <a:extLst>
                    <a:ext uri="{9D8B030D-6E8A-4147-A177-3AD203B41FA5}">
                      <a16:colId xmlns="" xmlns:a16="http://schemas.microsoft.com/office/drawing/2014/main" val="20001"/>
                    </a:ext>
                  </a:extLst>
                </a:gridCol>
                <a:gridCol w="1071570">
                  <a:extLst>
                    <a:ext uri="{9D8B030D-6E8A-4147-A177-3AD203B41FA5}">
                      <a16:colId xmlns="" xmlns:a16="http://schemas.microsoft.com/office/drawing/2014/main" val="20002"/>
                    </a:ext>
                  </a:extLst>
                </a:gridCol>
                <a:gridCol w="1143008">
                  <a:extLst>
                    <a:ext uri="{9D8B030D-6E8A-4147-A177-3AD203B41FA5}">
                      <a16:colId xmlns="" xmlns:a16="http://schemas.microsoft.com/office/drawing/2014/main" val="20003"/>
                    </a:ext>
                  </a:extLst>
                </a:gridCol>
                <a:gridCol w="1071570">
                  <a:extLst>
                    <a:ext uri="{9D8B030D-6E8A-4147-A177-3AD203B41FA5}">
                      <a16:colId xmlns="" xmlns:a16="http://schemas.microsoft.com/office/drawing/2014/main" val="20004"/>
                    </a:ext>
                  </a:extLst>
                </a:gridCol>
                <a:gridCol w="827678">
                  <a:extLst>
                    <a:ext uri="{9D8B030D-6E8A-4147-A177-3AD203B41FA5}">
                      <a16:colId xmlns="" xmlns:a16="http://schemas.microsoft.com/office/drawing/2014/main" val="20005"/>
                    </a:ext>
                  </a:extLst>
                </a:gridCol>
              </a:tblGrid>
              <a:tr h="425450">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a:t>
                      </a:r>
                      <a:r>
                        <a:rPr kumimoji="0" lang="zh-CN" altLang="zh-CN"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a:t>
                      </a:r>
                      <a:r>
                        <a:rPr kumimoji="0" lang="zh-CN" altLang="en-US"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代码</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a:t>
                      </a:r>
                      <a:r>
                        <a:rPr kumimoji="0" lang="zh-CN" altLang="zh-CN"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a:t>
                      </a:r>
                      <a:r>
                        <a:rPr kumimoji="0" lang="zh-CN" altLang="en-US"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名称</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00"/>
                          </a:solidFill>
                          <a:effectLst/>
                          <a:latin typeface="Calibri" pitchFamily="34" charset="0"/>
                          <a:ea typeface="宋体" pitchFamily="2" charset="-122"/>
                          <a:sym typeface="Times New Roman" pitchFamily="18" charset="0"/>
                        </a:rPr>
                        <a:t>课程号</a:t>
                      </a:r>
                      <a:endParaRPr kumimoji="0" lang="zh-CN" altLang="zh-CN" sz="1400" b="1" i="0" u="none" strike="noStrike" cap="none" normalizeH="0" baseline="0" dirty="0">
                        <a:ln>
                          <a:noFill/>
                        </a:ln>
                        <a:solidFill>
                          <a:srgbClr val="FFFF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课</a:t>
                      </a: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程</a:t>
                      </a:r>
                      <a:r>
                        <a:rPr kumimoji="0" lang="zh-CN" altLang="en-US"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名称</a:t>
                      </a:r>
                      <a:endParaRPr kumimoji="0" lang="zh-CN" altLang="zh-CN" sz="1400" b="1"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Calibri" pitchFamily="34" charset="0"/>
                          <a:ea typeface="宋体" pitchFamily="2" charset="-122"/>
                          <a:sym typeface="Times New Roman" pitchFamily="18" charset="0"/>
                        </a:rPr>
                        <a:t>所用实验场所名称</a:t>
                      </a:r>
                      <a:endParaRPr kumimoji="0" lang="zh-CN" altLang="zh-CN" sz="1400" b="1"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Calibri" pitchFamily="34" charset="0"/>
                          <a:ea typeface="宋体" pitchFamily="2" charset="-122"/>
                          <a:sym typeface="Times New Roman" pitchFamily="18" charset="0"/>
                        </a:rPr>
                        <a:t>实验场所代码</a:t>
                      </a:r>
                      <a:endParaRPr kumimoji="0" lang="zh-CN" altLang="zh-CN" sz="1400" b="1"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423863">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85804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smtClean="0">
                <a:effectLst/>
                <a:latin typeface="+mn-lt"/>
              </a:rPr>
              <a:t>（四）采集</a:t>
            </a:r>
            <a:r>
              <a:rPr lang="zh-CN" altLang="en-US" dirty="0">
                <a:effectLst/>
                <a:latin typeface="+mn-lt"/>
              </a:rPr>
              <a:t>数据时</a:t>
            </a:r>
            <a:r>
              <a:rPr lang="zh-CN" altLang="en-US" dirty="0" smtClean="0">
                <a:effectLst/>
                <a:latin typeface="+mn-lt"/>
              </a:rPr>
              <a:t>间要</a:t>
            </a:r>
            <a:r>
              <a:rPr lang="zh-CN" altLang="en-US" dirty="0">
                <a:effectLst/>
                <a:latin typeface="+mn-lt"/>
              </a:rPr>
              <a:t>求</a:t>
            </a:r>
          </a:p>
        </p:txBody>
      </p:sp>
      <p:sp>
        <p:nvSpPr>
          <p:cNvPr id="9" name="矩形 8"/>
          <p:cNvSpPr/>
          <p:nvPr/>
        </p:nvSpPr>
        <p:spPr>
          <a:xfrm>
            <a:off x="179388" y="1268413"/>
            <a:ext cx="4554537" cy="9620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内容占位符 1"/>
          <p:cNvSpPr>
            <a:spLocks noGrp="1"/>
          </p:cNvSpPr>
          <p:nvPr>
            <p:ph sz="quarter" idx="1"/>
          </p:nvPr>
        </p:nvSpPr>
        <p:spPr>
          <a:xfrm>
            <a:off x="177799" y="857232"/>
            <a:ext cx="8966201" cy="5786478"/>
          </a:xfrm>
        </p:spPr>
        <p:txBody>
          <a:bodyPr>
            <a:normAutofit lnSpcReduction="10000"/>
          </a:bodyPr>
          <a:lstStyle/>
          <a:p>
            <a:pPr lvl="1">
              <a:buClr>
                <a:srgbClr val="2D18C6"/>
              </a:buClr>
              <a:buFont typeface="Wingdings" panose="05000000000000000000" pitchFamily="2" charset="2"/>
              <a:buChar char="l"/>
              <a:defRPr/>
            </a:pPr>
            <a:r>
              <a:rPr lang="zh-CN" altLang="en-US" sz="3200" b="1" dirty="0">
                <a:latin typeface="+mn-lt"/>
              </a:rPr>
              <a:t>自然年</a:t>
            </a:r>
            <a:endParaRPr lang="en-US" altLang="zh-CN" sz="3200" b="1" dirty="0">
              <a:latin typeface="+mn-lt"/>
            </a:endParaRPr>
          </a:p>
          <a:p>
            <a:pPr lvl="3">
              <a:buFont typeface="Arial" charset="0"/>
              <a:buChar char="–"/>
              <a:defRPr/>
            </a:pPr>
            <a:r>
              <a:rPr lang="en-US" altLang="zh-CN" sz="2400" b="1" dirty="0">
                <a:solidFill>
                  <a:srgbClr val="FF0000"/>
                </a:solidFill>
                <a:latin typeface="+mn-lt"/>
                <a:ea typeface="微软雅黑" panose="020B0503020204020204" pitchFamily="34" charset="-122"/>
              </a:rPr>
              <a:t>2015</a:t>
            </a:r>
            <a:r>
              <a:rPr lang="zh-CN" altLang="en-US" sz="2400" b="1" dirty="0">
                <a:solidFill>
                  <a:srgbClr val="FF0000"/>
                </a:solidFill>
                <a:latin typeface="+mn-lt"/>
                <a:ea typeface="微软雅黑" panose="020B0503020204020204" pitchFamily="34" charset="-122"/>
              </a:rPr>
              <a:t>自然年</a:t>
            </a:r>
            <a:endParaRPr lang="en-US" altLang="zh-CN" sz="2400" b="1" dirty="0">
              <a:solidFill>
                <a:srgbClr val="FF0000"/>
              </a:solidFill>
              <a:latin typeface="+mn-lt"/>
              <a:ea typeface="微软雅黑" panose="020B0503020204020204" pitchFamily="34" charset="-122"/>
            </a:endParaRPr>
          </a:p>
          <a:p>
            <a:pPr marL="1371600" lvl="3" indent="0">
              <a:buNone/>
              <a:defRPr/>
            </a:pPr>
            <a:r>
              <a:rPr lang="en-US" altLang="zh-CN" sz="2400" b="1" dirty="0" smtClean="0">
                <a:latin typeface="+mn-lt"/>
                <a:ea typeface="仿宋" panose="02010609060101010101" pitchFamily="49" charset="-122"/>
              </a:rPr>
              <a:t>(2015</a:t>
            </a:r>
            <a:r>
              <a:rPr lang="zh-CN" altLang="en-US" sz="2400" b="1" dirty="0">
                <a:latin typeface="+mn-lt"/>
                <a:ea typeface="仿宋" panose="02010609060101010101" pitchFamily="49" charset="-122"/>
              </a:rPr>
              <a:t>年</a:t>
            </a:r>
            <a:r>
              <a:rPr lang="en-US" altLang="zh-CN" sz="2400" b="1" dirty="0">
                <a:latin typeface="+mn-lt"/>
                <a:ea typeface="仿宋" panose="02010609060101010101" pitchFamily="49" charset="-122"/>
              </a:rPr>
              <a:t>1</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1</a:t>
            </a:r>
            <a:r>
              <a:rPr lang="zh-CN" altLang="en-US" sz="2400" b="1" dirty="0">
                <a:latin typeface="+mn-lt"/>
                <a:ea typeface="仿宋" panose="02010609060101010101" pitchFamily="49" charset="-122"/>
              </a:rPr>
              <a:t>日</a:t>
            </a:r>
            <a:r>
              <a:rPr lang="en-US" altLang="zh-CN" sz="2400" b="1" dirty="0">
                <a:latin typeface="+mn-lt"/>
                <a:ea typeface="仿宋" panose="02010609060101010101" pitchFamily="49" charset="-122"/>
              </a:rPr>
              <a:t>-2015</a:t>
            </a:r>
            <a:r>
              <a:rPr lang="zh-CN" altLang="en-US" sz="2400" b="1" dirty="0">
                <a:latin typeface="+mn-lt"/>
                <a:ea typeface="仿宋" panose="02010609060101010101" pitchFamily="49" charset="-122"/>
              </a:rPr>
              <a:t>年</a:t>
            </a:r>
            <a:r>
              <a:rPr lang="en-US" altLang="zh-CN" sz="2400" b="1" dirty="0">
                <a:latin typeface="+mn-lt"/>
                <a:ea typeface="仿宋" panose="02010609060101010101" pitchFamily="49" charset="-122"/>
              </a:rPr>
              <a:t>12</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31</a:t>
            </a:r>
            <a:r>
              <a:rPr lang="zh-CN" altLang="en-US" sz="2400" b="1" dirty="0" smtClean="0">
                <a:latin typeface="+mn-lt"/>
                <a:ea typeface="仿宋" panose="02010609060101010101" pitchFamily="49" charset="-122"/>
              </a:rPr>
              <a:t>日</a:t>
            </a:r>
            <a:r>
              <a:rPr lang="en-US" altLang="zh-CN" sz="2400" b="1" dirty="0" smtClean="0">
                <a:latin typeface="+mn-lt"/>
                <a:ea typeface="仿宋" panose="02010609060101010101" pitchFamily="49" charset="-122"/>
              </a:rPr>
              <a:t>)</a:t>
            </a:r>
            <a:endParaRPr lang="en-US" altLang="zh-CN" sz="2400" b="1" dirty="0">
              <a:latin typeface="+mn-lt"/>
              <a:ea typeface="仿宋" panose="02010609060101010101" pitchFamily="49" charset="-122"/>
            </a:endParaRPr>
          </a:p>
          <a:p>
            <a:pPr marL="1371600" lvl="3" indent="0">
              <a:buFont typeface="Arial" charset="0"/>
              <a:buNone/>
              <a:defRPr/>
            </a:pPr>
            <a:endParaRPr lang="en-US" altLang="zh-CN" dirty="0">
              <a:latin typeface="+mn-lt"/>
            </a:endParaRPr>
          </a:p>
          <a:p>
            <a:pPr lvl="1">
              <a:buClr>
                <a:srgbClr val="2D18C6"/>
              </a:buClr>
              <a:buFont typeface="Wingdings" panose="05000000000000000000" pitchFamily="2" charset="2"/>
              <a:buChar char="l"/>
              <a:defRPr/>
            </a:pPr>
            <a:r>
              <a:rPr lang="zh-CN" altLang="en-US" sz="3200" b="1" dirty="0">
                <a:latin typeface="+mn-lt"/>
              </a:rPr>
              <a:t>学  年</a:t>
            </a:r>
            <a:endParaRPr lang="en-US" altLang="zh-CN" sz="3200" b="1" dirty="0">
              <a:latin typeface="+mn-lt"/>
            </a:endParaRPr>
          </a:p>
          <a:p>
            <a:pPr lvl="3">
              <a:buFont typeface="Arial" charset="0"/>
              <a:buChar char="–"/>
              <a:defRPr/>
            </a:pPr>
            <a:r>
              <a:rPr lang="en-US" altLang="zh-CN" sz="2400" b="1" dirty="0" smtClean="0">
                <a:solidFill>
                  <a:srgbClr val="FF0000"/>
                </a:solidFill>
                <a:latin typeface="+mn-lt"/>
                <a:ea typeface="微软雅黑" panose="020B0503020204020204" pitchFamily="34" charset="-122"/>
              </a:rPr>
              <a:t>2015-2016</a:t>
            </a:r>
            <a:r>
              <a:rPr lang="zh-CN" altLang="en-US" sz="2400" b="1" dirty="0" smtClean="0">
                <a:solidFill>
                  <a:srgbClr val="FF0000"/>
                </a:solidFill>
                <a:latin typeface="+mn-lt"/>
                <a:ea typeface="微软雅黑" panose="020B0503020204020204" pitchFamily="34" charset="-122"/>
              </a:rPr>
              <a:t>学年</a:t>
            </a:r>
            <a:endParaRPr lang="en-US" altLang="zh-CN" sz="2400" b="1" dirty="0" smtClean="0">
              <a:solidFill>
                <a:srgbClr val="FF0000"/>
              </a:solidFill>
              <a:latin typeface="+mn-lt"/>
              <a:ea typeface="微软雅黑" panose="020B0503020204020204" pitchFamily="34" charset="-122"/>
            </a:endParaRPr>
          </a:p>
          <a:p>
            <a:pPr marL="1371600" lvl="3" indent="0">
              <a:buNone/>
              <a:defRPr/>
            </a:pPr>
            <a:r>
              <a:rPr lang="en-US" altLang="zh-CN" sz="2400" b="1" dirty="0" smtClean="0">
                <a:latin typeface="+mn-lt"/>
                <a:ea typeface="仿宋" panose="02010609060101010101" pitchFamily="49" charset="-122"/>
              </a:rPr>
              <a:t>(</a:t>
            </a:r>
            <a:r>
              <a:rPr lang="en-US" altLang="zh-CN" sz="2400" b="1" dirty="0">
                <a:latin typeface="+mn-lt"/>
                <a:ea typeface="仿宋" panose="02010609060101010101" pitchFamily="49" charset="-122"/>
              </a:rPr>
              <a:t>2015</a:t>
            </a:r>
            <a:r>
              <a:rPr lang="zh-CN" altLang="en-US" sz="2400" b="1" dirty="0">
                <a:latin typeface="+mn-lt"/>
                <a:ea typeface="仿宋" panose="02010609060101010101" pitchFamily="49" charset="-122"/>
              </a:rPr>
              <a:t>年</a:t>
            </a:r>
            <a:r>
              <a:rPr lang="en-US" altLang="zh-CN" sz="2400" b="1" dirty="0">
                <a:latin typeface="+mn-lt"/>
                <a:ea typeface="仿宋" panose="02010609060101010101" pitchFamily="49" charset="-122"/>
              </a:rPr>
              <a:t>9</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1</a:t>
            </a:r>
            <a:r>
              <a:rPr lang="zh-CN" altLang="en-US" sz="2400" b="1" dirty="0">
                <a:latin typeface="+mn-lt"/>
                <a:ea typeface="仿宋" panose="02010609060101010101" pitchFamily="49" charset="-122"/>
              </a:rPr>
              <a:t>日</a:t>
            </a:r>
            <a:r>
              <a:rPr lang="en-US" altLang="zh-CN" sz="2400" b="1" dirty="0">
                <a:latin typeface="+mn-lt"/>
                <a:ea typeface="仿宋" panose="02010609060101010101" pitchFamily="49" charset="-122"/>
              </a:rPr>
              <a:t>-2016</a:t>
            </a:r>
            <a:r>
              <a:rPr lang="zh-CN" altLang="en-US" sz="2400" b="1" dirty="0">
                <a:latin typeface="+mn-lt"/>
                <a:ea typeface="仿宋" panose="02010609060101010101" pitchFamily="49" charset="-122"/>
              </a:rPr>
              <a:t>年</a:t>
            </a:r>
            <a:r>
              <a:rPr lang="en-US" altLang="zh-CN" sz="2400" b="1" dirty="0">
                <a:latin typeface="+mn-lt"/>
                <a:ea typeface="仿宋" panose="02010609060101010101" pitchFamily="49" charset="-122"/>
              </a:rPr>
              <a:t>8</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31</a:t>
            </a:r>
            <a:r>
              <a:rPr lang="zh-CN" altLang="en-US" sz="2400" b="1" dirty="0">
                <a:latin typeface="+mn-lt"/>
                <a:ea typeface="仿宋" panose="02010609060101010101" pitchFamily="49" charset="-122"/>
              </a:rPr>
              <a:t>日</a:t>
            </a:r>
            <a:r>
              <a:rPr lang="en-US" altLang="zh-CN" sz="2400" b="1" dirty="0">
                <a:latin typeface="+mn-lt"/>
                <a:ea typeface="仿宋" panose="02010609060101010101" pitchFamily="49" charset="-122"/>
              </a:rPr>
              <a:t>)</a:t>
            </a:r>
            <a:endParaRPr lang="zh-CN" altLang="en-US" sz="2400" b="1" dirty="0">
              <a:latin typeface="+mn-lt"/>
              <a:ea typeface="仿宋" panose="02010609060101010101" pitchFamily="49" charset="-122"/>
            </a:endParaRPr>
          </a:p>
          <a:p>
            <a:pPr lvl="3">
              <a:buFont typeface="Arial" charset="0"/>
              <a:buChar char="–"/>
              <a:defRPr/>
            </a:pPr>
            <a:endParaRPr lang="en-US" altLang="zh-CN" dirty="0">
              <a:latin typeface="+mn-lt"/>
            </a:endParaRPr>
          </a:p>
          <a:p>
            <a:pPr lvl="1">
              <a:buClr>
                <a:srgbClr val="2D18C6"/>
              </a:buClr>
              <a:buFont typeface="Wingdings" panose="05000000000000000000" pitchFamily="2" charset="2"/>
              <a:buChar char="l"/>
              <a:defRPr/>
            </a:pPr>
            <a:r>
              <a:rPr lang="zh-CN" altLang="en-US" sz="3200" b="1" dirty="0" smtClean="0">
                <a:latin typeface="+mn-lt"/>
              </a:rPr>
              <a:t>时  点</a:t>
            </a:r>
            <a:endParaRPr lang="en-US" altLang="zh-CN" sz="3200" b="1" dirty="0" smtClean="0">
              <a:latin typeface="+mn-lt"/>
            </a:endParaRPr>
          </a:p>
          <a:p>
            <a:pPr lvl="1">
              <a:buClr>
                <a:srgbClr val="2D18C6"/>
              </a:buClr>
              <a:buNone/>
              <a:defRPr/>
            </a:pPr>
            <a:r>
              <a:rPr lang="en-US" altLang="zh-CN" sz="3200" b="1" dirty="0" smtClean="0">
                <a:solidFill>
                  <a:srgbClr val="FF0000"/>
                </a:solidFill>
                <a:ea typeface="微软雅黑" panose="020B0503020204020204" pitchFamily="34" charset="-122"/>
              </a:rPr>
              <a:t>     </a:t>
            </a:r>
            <a:r>
              <a:rPr lang="en-US" altLang="zh-CN" sz="3200" b="1" dirty="0" smtClean="0">
                <a:solidFill>
                  <a:srgbClr val="FF0000"/>
                </a:solidFill>
                <a:latin typeface="+mn-lt"/>
                <a:ea typeface="微软雅黑" panose="020B0503020204020204" pitchFamily="34" charset="-122"/>
              </a:rPr>
              <a:t>-</a:t>
            </a:r>
            <a:r>
              <a:rPr lang="en-US" altLang="zh-CN" b="1" dirty="0" smtClean="0">
                <a:solidFill>
                  <a:srgbClr val="FF0000"/>
                </a:solidFill>
                <a:latin typeface="+mn-lt"/>
                <a:ea typeface="微软雅黑" panose="020B0503020204020204" pitchFamily="34" charset="-122"/>
              </a:rPr>
              <a:t>2016</a:t>
            </a:r>
            <a:r>
              <a:rPr lang="zh-CN" altLang="en-US" b="1" dirty="0" smtClean="0">
                <a:solidFill>
                  <a:srgbClr val="FF0000"/>
                </a:solidFill>
                <a:latin typeface="+mn-lt"/>
                <a:ea typeface="微软雅黑" panose="020B0503020204020204" pitchFamily="34" charset="-122"/>
              </a:rPr>
              <a:t>年</a:t>
            </a:r>
            <a:r>
              <a:rPr lang="en-US" altLang="zh-CN" b="1" dirty="0" smtClean="0">
                <a:solidFill>
                  <a:srgbClr val="FF0000"/>
                </a:solidFill>
                <a:latin typeface="+mn-lt"/>
                <a:ea typeface="微软雅黑" panose="020B0503020204020204" pitchFamily="34" charset="-122"/>
              </a:rPr>
              <a:t>9</a:t>
            </a:r>
            <a:r>
              <a:rPr lang="zh-CN" altLang="en-US" b="1" dirty="0" smtClean="0">
                <a:solidFill>
                  <a:srgbClr val="FF0000"/>
                </a:solidFill>
                <a:latin typeface="+mn-lt"/>
                <a:ea typeface="微软雅黑" panose="020B0503020204020204" pitchFamily="34" charset="-122"/>
              </a:rPr>
              <a:t>月</a:t>
            </a:r>
            <a:r>
              <a:rPr lang="en-US" altLang="zh-CN" b="1" dirty="0" smtClean="0">
                <a:solidFill>
                  <a:srgbClr val="FF0000"/>
                </a:solidFill>
                <a:latin typeface="+mn-lt"/>
                <a:ea typeface="微软雅黑" panose="020B0503020204020204" pitchFamily="34" charset="-122"/>
              </a:rPr>
              <a:t>30</a:t>
            </a:r>
            <a:r>
              <a:rPr lang="zh-CN" altLang="en-US" b="1" dirty="0" smtClean="0">
                <a:solidFill>
                  <a:srgbClr val="FF0000"/>
                </a:solidFill>
                <a:latin typeface="+mn-lt"/>
                <a:ea typeface="微软雅黑" panose="020B0503020204020204" pitchFamily="34" charset="-122"/>
              </a:rPr>
              <a:t>日</a:t>
            </a:r>
            <a:endParaRPr lang="en-US" altLang="zh-CN" b="1" dirty="0" smtClean="0">
              <a:solidFill>
                <a:srgbClr val="FF0000"/>
              </a:solidFill>
              <a:latin typeface="+mn-lt"/>
              <a:ea typeface="微软雅黑" panose="020B0503020204020204" pitchFamily="34" charset="-122"/>
            </a:endParaRPr>
          </a:p>
          <a:p>
            <a:pPr lvl="1">
              <a:buClr>
                <a:srgbClr val="2D18C6"/>
              </a:buClr>
              <a:buFont typeface="Wingdings" panose="05000000000000000000" pitchFamily="2" charset="2"/>
              <a:buChar char="l"/>
              <a:defRPr/>
            </a:pPr>
            <a:endParaRPr lang="en-US" altLang="zh-CN" sz="3200" b="1" dirty="0" smtClean="0">
              <a:latin typeface="+mn-lt"/>
            </a:endParaRPr>
          </a:p>
          <a:p>
            <a:pPr lvl="1">
              <a:buClr>
                <a:srgbClr val="2D18C6"/>
              </a:buClr>
              <a:buFont typeface="Wingdings" panose="05000000000000000000" pitchFamily="2" charset="2"/>
              <a:buChar char="l"/>
              <a:defRPr/>
            </a:pPr>
            <a:r>
              <a:rPr lang="zh-CN" altLang="en-US" sz="3200" b="1" dirty="0" smtClean="0">
                <a:latin typeface="+mn-lt"/>
                <a:ea typeface="仿宋" panose="02010609060101010101" pitchFamily="49" charset="-122"/>
              </a:rPr>
              <a:t>填报截止时间：</a:t>
            </a:r>
            <a:r>
              <a:rPr lang="en-US" altLang="zh-CN" sz="3200" b="1" dirty="0" smtClean="0">
                <a:solidFill>
                  <a:srgbClr val="FF0000"/>
                </a:solidFill>
                <a:latin typeface="+mn-lt"/>
                <a:ea typeface="仿宋" panose="02010609060101010101" pitchFamily="49" charset="-122"/>
              </a:rPr>
              <a:t>12.30</a:t>
            </a:r>
            <a:r>
              <a:rPr lang="zh-CN" altLang="en-US" sz="3200" b="1" dirty="0" smtClean="0">
                <a:solidFill>
                  <a:srgbClr val="FF0000"/>
                </a:solidFill>
                <a:latin typeface="+mn-lt"/>
                <a:ea typeface="仿宋" panose="02010609060101010101" pitchFamily="49" charset="-122"/>
              </a:rPr>
              <a:t>日</a:t>
            </a:r>
            <a:endParaRPr lang="en-US" altLang="zh-CN" sz="3200" b="1" dirty="0" smtClean="0">
              <a:latin typeface="+mn-lt"/>
              <a:ea typeface="仿宋" panose="02010609060101010101" pitchFamily="49" charset="-122"/>
            </a:endParaRPr>
          </a:p>
          <a:p>
            <a:pPr lvl="1">
              <a:buClr>
                <a:srgbClr val="2D18C6"/>
              </a:buClr>
              <a:buFont typeface="Wingdings" panose="05000000000000000000" pitchFamily="2" charset="2"/>
              <a:buChar char="l"/>
              <a:defRPr/>
            </a:pPr>
            <a:endParaRPr lang="en-US" altLang="zh-CN" sz="3200" b="1" dirty="0">
              <a:latin typeface="+mn-lt"/>
            </a:endParaRPr>
          </a:p>
          <a:p>
            <a:pPr marL="1371600" lvl="3" indent="0">
              <a:buNone/>
              <a:defRPr/>
            </a:pPr>
            <a:endParaRPr lang="en-US" altLang="zh-CN" sz="2400" b="1" dirty="0" smtClean="0">
              <a:latin typeface="+mn-lt"/>
              <a:ea typeface="仿宋" panose="02010609060101010101" pitchFamily="49" charset="-122"/>
            </a:endParaRPr>
          </a:p>
          <a:p>
            <a:pPr marL="1371600" lvl="3" indent="0">
              <a:buNone/>
              <a:defRPr/>
            </a:pPr>
            <a:endParaRPr lang="en-US" altLang="zh-CN" sz="1800" dirty="0">
              <a:latin typeface="+mn-lt"/>
            </a:endParaRP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0" y="117475"/>
            <a:ext cx="7308850"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smtClean="0">
                <a:latin typeface="+mn-lt"/>
                <a:sym typeface="Haettenschweiler" panose="020B0706040902060204" pitchFamily="34" charset="0"/>
              </a:rPr>
              <a:t>  注  意</a:t>
            </a:r>
            <a:endParaRPr lang="zh-CN" altLang="en-US" dirty="0">
              <a:effectLst/>
              <a:latin typeface="+mn-lt"/>
              <a:sym typeface="黑体" panose="02010609060101010101" pitchFamily="49" charset="-122"/>
            </a:endParaRPr>
          </a:p>
        </p:txBody>
      </p:sp>
      <p:grpSp>
        <p:nvGrpSpPr>
          <p:cNvPr id="5" name="组合 4"/>
          <p:cNvGrpSpPr/>
          <p:nvPr/>
        </p:nvGrpSpPr>
        <p:grpSpPr>
          <a:xfrm>
            <a:off x="720733" y="1217906"/>
            <a:ext cx="7784267" cy="2389637"/>
            <a:chOff x="700741" y="3570696"/>
            <a:chExt cx="7784267" cy="2389637"/>
          </a:xfrm>
        </p:grpSpPr>
        <p:sp>
          <p:nvSpPr>
            <p:cNvPr id="44041" name="Rectangle 6"/>
            <p:cNvSpPr>
              <a:spLocks noChangeArrowheads="1"/>
            </p:cNvSpPr>
            <p:nvPr/>
          </p:nvSpPr>
          <p:spPr bwMode="auto">
            <a:xfrm>
              <a:off x="827584" y="4530881"/>
              <a:ext cx="7657424" cy="1429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7650" tIns="123825" rIns="247650" bIns="123825" anchor="ctr"/>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algn="just" eaLnBrk="1" hangingPunct="1">
                <a:lnSpc>
                  <a:spcPct val="150000"/>
                </a:lnSpc>
                <a:spcBef>
                  <a:spcPct val="0"/>
                </a:spcBef>
                <a:spcAft>
                  <a:spcPct val="15000"/>
                </a:spcAft>
                <a:buFont typeface="Arial" panose="020B0604020202020204" pitchFamily="34" charset="0"/>
                <a:buChar char="•"/>
              </a:pP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请认真按要求完成数据编号</a:t>
              </a: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，并保证</a:t>
              </a: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编号的</a:t>
              </a: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唯一性和准确性，</a:t>
              </a: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如果一旦错误，将会形成连锁的反应，影响数据的准确性和填报效率。</a:t>
              </a:r>
              <a:endParaRPr lang="zh-CN" altLang="en-US" sz="2400" i="0" dirty="0">
                <a:solidFill>
                  <a:srgbClr val="000000"/>
                </a:solidFill>
                <a:latin typeface="+mn-lt"/>
                <a:ea typeface="仿宋" panose="02010609060101010101" pitchFamily="49" charset="-122"/>
                <a:cs typeface="Times New Roman" panose="02020603050405020304" pitchFamily="18" charset="0"/>
                <a:sym typeface="微软雅黑" panose="020B0503020204020204" pitchFamily="34" charset="-122"/>
              </a:endParaRPr>
            </a:p>
          </p:txBody>
        </p:sp>
        <p:grpSp>
          <p:nvGrpSpPr>
            <p:cNvPr id="3" name="组合 2"/>
            <p:cNvGrpSpPr/>
            <p:nvPr/>
          </p:nvGrpSpPr>
          <p:grpSpPr>
            <a:xfrm>
              <a:off x="700741" y="3570696"/>
              <a:ext cx="2232481" cy="791627"/>
              <a:chOff x="467291" y="3717492"/>
              <a:chExt cx="2670431" cy="1296265"/>
            </a:xfrm>
          </p:grpSpPr>
          <p:sp>
            <p:nvSpPr>
              <p:cNvPr id="44042" name="AutoShape 7"/>
              <p:cNvSpPr>
                <a:spLocks noChangeArrowheads="1"/>
              </p:cNvSpPr>
              <p:nvPr/>
            </p:nvSpPr>
            <p:spPr bwMode="auto">
              <a:xfrm>
                <a:off x="467291" y="3717492"/>
                <a:ext cx="2670431" cy="1296265"/>
              </a:xfrm>
              <a:prstGeom prst="roundRect">
                <a:avLst>
                  <a:gd name="adj" fmla="val 16667"/>
                </a:avLst>
              </a:prstGeom>
              <a:gradFill rotWithShape="1">
                <a:gsLst>
                  <a:gs pos="0">
                    <a:srgbClr val="992F2B"/>
                  </a:gs>
                  <a:gs pos="79999">
                    <a:srgbClr val="C93D39"/>
                  </a:gs>
                  <a:gs pos="100000">
                    <a:srgbClr val="CD3A36"/>
                  </a:gs>
                </a:gsLst>
                <a:lin ang="16200000" scaled="1"/>
              </a:gradFill>
              <a:ln>
                <a:noFill/>
              </a:ln>
              <a:extLst>
                <a:ext uri="{91240B29-F687-4F45-9708-019B960494DF}">
                  <a14:hiddenLine xmlns:a14="http://schemas.microsoft.com/office/drawing/2010/main" xmlns="" w="9525">
                    <a:solidFill>
                      <a:srgbClr val="000000"/>
                    </a:solidFill>
                    <a:bevel/>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44043" name="Rectangle 8"/>
              <p:cNvSpPr>
                <a:spLocks noChangeArrowheads="1"/>
              </p:cNvSpPr>
              <p:nvPr/>
            </p:nvSpPr>
            <p:spPr bwMode="auto">
              <a:xfrm>
                <a:off x="530564" y="3780770"/>
                <a:ext cx="2543885" cy="1169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300" tIns="57150" rIns="114300" bIns="5715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3000" i="0" dirty="0" smtClean="0">
                    <a:solidFill>
                      <a:srgbClr val="FFFFFF"/>
                    </a:solidFill>
                    <a:latin typeface="+mn-lt"/>
                    <a:cs typeface="Times New Roman" panose="02020603050405020304" pitchFamily="18" charset="0"/>
                    <a:sym typeface="黑体" panose="02010609060101010101" pitchFamily="49" charset="-122"/>
                  </a:rPr>
                  <a:t>编  号</a:t>
                </a:r>
                <a:endParaRPr lang="zh-CN" altLang="en-US" sz="3000" i="0" dirty="0">
                  <a:solidFill>
                    <a:srgbClr val="FFFFFF"/>
                  </a:solidFill>
                  <a:latin typeface="+mn-lt"/>
                  <a:cs typeface="Times New Roman" panose="02020603050405020304" pitchFamily="18" charset="0"/>
                  <a:sym typeface="黑体" panose="02010609060101010101" pitchFamily="49" charset="-122"/>
                </a:endParaRPr>
              </a:p>
            </p:txBody>
          </p:sp>
        </p:grpSp>
      </p:grpSp>
      <p:grpSp>
        <p:nvGrpSpPr>
          <p:cNvPr id="4" name="组合 3"/>
          <p:cNvGrpSpPr/>
          <p:nvPr/>
        </p:nvGrpSpPr>
        <p:grpSpPr>
          <a:xfrm>
            <a:off x="683568" y="4005064"/>
            <a:ext cx="7821431" cy="2057087"/>
            <a:chOff x="545038" y="1157123"/>
            <a:chExt cx="7821431" cy="2057087"/>
          </a:xfrm>
        </p:grpSpPr>
        <p:sp>
          <p:nvSpPr>
            <p:cNvPr id="44038" name="Rectangle 11"/>
            <p:cNvSpPr>
              <a:spLocks noChangeArrowheads="1"/>
            </p:cNvSpPr>
            <p:nvPr/>
          </p:nvSpPr>
          <p:spPr bwMode="auto">
            <a:xfrm>
              <a:off x="753636" y="1784758"/>
              <a:ext cx="7612833" cy="1429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7650" tIns="123825" rIns="247650" bIns="123825" anchor="ctr"/>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algn="just" eaLnBrk="1" hangingPunct="1">
                <a:lnSpc>
                  <a:spcPct val="150000"/>
                </a:lnSpc>
                <a:spcBef>
                  <a:spcPct val="0"/>
                </a:spcBef>
                <a:spcAft>
                  <a:spcPct val="15000"/>
                </a:spcAft>
                <a:buFont typeface="Arial" panose="020B0604020202020204" pitchFamily="34" charset="0"/>
                <a:buChar char="•"/>
              </a:pP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请准确理解各张表格的时间要求，并特别注意表格中个别数据采集点的特殊时间要求。</a:t>
              </a:r>
              <a:endParaRPr lang="zh-CN" altLang="en-US" sz="2400" i="0" dirty="0">
                <a:solidFill>
                  <a:srgbClr val="0033CC"/>
                </a:solidFill>
                <a:latin typeface="+mn-lt"/>
                <a:ea typeface="仿宋" panose="02010609060101010101" pitchFamily="49" charset="-122"/>
                <a:cs typeface="Times New Roman" panose="02020603050405020304" pitchFamily="18" charset="0"/>
                <a:sym typeface="微软雅黑" panose="020B0503020204020204" pitchFamily="34" charset="-122"/>
              </a:endParaRPr>
            </a:p>
          </p:txBody>
        </p:sp>
        <p:grpSp>
          <p:nvGrpSpPr>
            <p:cNvPr id="2" name="组合 1"/>
            <p:cNvGrpSpPr/>
            <p:nvPr/>
          </p:nvGrpSpPr>
          <p:grpSpPr>
            <a:xfrm>
              <a:off x="545038" y="1157123"/>
              <a:ext cx="2543885" cy="787008"/>
              <a:chOff x="239600" y="1295138"/>
              <a:chExt cx="2543885" cy="1197759"/>
            </a:xfrm>
          </p:grpSpPr>
          <p:sp>
            <p:nvSpPr>
              <p:cNvPr id="44039" name="AutoShape 12"/>
              <p:cNvSpPr>
                <a:spLocks noChangeArrowheads="1"/>
              </p:cNvSpPr>
              <p:nvPr/>
            </p:nvSpPr>
            <p:spPr bwMode="auto">
              <a:xfrm>
                <a:off x="395303" y="1412443"/>
                <a:ext cx="2232481" cy="1080454"/>
              </a:xfrm>
              <a:prstGeom prst="roundRect">
                <a:avLst>
                  <a:gd name="adj" fmla="val 16667"/>
                </a:avLst>
              </a:prstGeom>
              <a:gradFill rotWithShape="1">
                <a:gsLst>
                  <a:gs pos="0">
                    <a:srgbClr val="992F2B"/>
                  </a:gs>
                  <a:gs pos="79999">
                    <a:srgbClr val="C93D39"/>
                  </a:gs>
                  <a:gs pos="100000">
                    <a:srgbClr val="CD3A36"/>
                  </a:gs>
                </a:gsLst>
                <a:lin ang="16200000" scaled="1"/>
              </a:gradFill>
              <a:ln>
                <a:noFill/>
              </a:ln>
              <a:extLst>
                <a:ext uri="{91240B29-F687-4F45-9708-019B960494DF}">
                  <a14:hiddenLine xmlns:a14="http://schemas.microsoft.com/office/drawing/2010/main" xmlns="" w="9525">
                    <a:solidFill>
                      <a:srgbClr val="000000"/>
                    </a:solidFill>
                    <a:bevel/>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44040" name="Rectangle 13"/>
              <p:cNvSpPr>
                <a:spLocks noChangeArrowheads="1"/>
              </p:cNvSpPr>
              <p:nvPr/>
            </p:nvSpPr>
            <p:spPr bwMode="auto">
              <a:xfrm>
                <a:off x="239600" y="1295138"/>
                <a:ext cx="2543885" cy="1169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0490" tIns="55245" rIns="110490" bIns="55245"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2900" i="0" dirty="0">
                    <a:solidFill>
                      <a:srgbClr val="FFFFFF"/>
                    </a:solidFill>
                    <a:latin typeface="+mn-lt"/>
                    <a:cs typeface="Times New Roman" panose="02020603050405020304" pitchFamily="18" charset="0"/>
                    <a:sym typeface="黑体" panose="02010609060101010101" pitchFamily="49" charset="-122"/>
                  </a:rPr>
                  <a:t>时间结点</a:t>
                </a:r>
              </a:p>
            </p:txBody>
          </p:sp>
        </p:grpSp>
      </p:gr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20888"/>
            <a:ext cx="8280920" cy="83099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latinLnBrk="1" hangingPunct="1">
              <a:defRPr/>
            </a:pPr>
            <a:r>
              <a:rPr lang="zh-CN" altLang="en-US" sz="4800" i="0" spc="50" dirty="0">
                <a:ln w="11430"/>
                <a:solidFill>
                  <a:srgbClr val="0033CC"/>
                </a:solidFill>
                <a:latin typeface="微软雅黑" pitchFamily="34" charset="-122"/>
                <a:ea typeface="微软雅黑" pitchFamily="34" charset="-122"/>
                <a:cs typeface="Times New Roman" pitchFamily="18" charset="0"/>
              </a:rPr>
              <a:t>三、指标内涵解读</a:t>
            </a:r>
            <a:endParaRPr kumimoji="1" lang="en-US" altLang="zh-CN" sz="48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dirty="0">
                <a:effectLst/>
                <a:latin typeface="+mn-lt"/>
                <a:sym typeface="Haettenschweiler" panose="020B0706040902060204" pitchFamily="34" charset="0"/>
              </a:rPr>
              <a:t/>
            </a:r>
            <a:br>
              <a:rPr lang="zh-CN" altLang="zh-CN" dirty="0">
                <a:effectLst/>
                <a:latin typeface="+mn-lt"/>
                <a:sym typeface="Haettenschweiler" panose="020B0706040902060204" pitchFamily="34" charset="0"/>
              </a:rPr>
            </a:br>
            <a:r>
              <a:rPr lang="zh-CN" altLang="zh-CN" dirty="0">
                <a:effectLst/>
                <a:latin typeface="+mn-lt"/>
                <a:sym typeface="Haettenschweiler" panose="020B0706040902060204" pitchFamily="34" charset="0"/>
              </a:rPr>
              <a:t>（一）学校基本信息</a:t>
            </a:r>
            <a:br>
              <a:rPr lang="zh-CN" altLang="zh-CN" dirty="0">
                <a:effectLst/>
                <a:latin typeface="+mn-lt"/>
                <a:sym typeface="Haettenschweiler" panose="020B0706040902060204" pitchFamily="34" charset="0"/>
              </a:rPr>
            </a:br>
            <a:endParaRPr lang="zh-CN" altLang="zh-CN" dirty="0">
              <a:effectLst/>
              <a:latin typeface="+mn-lt"/>
              <a:sym typeface="黑体" panose="02010600030101010101" pitchFamily="2" charset="-122"/>
            </a:endParaRPr>
          </a:p>
        </p:txBody>
      </p:sp>
      <p:sp>
        <p:nvSpPr>
          <p:cNvPr id="48132" name="文本框 3"/>
          <p:cNvSpPr>
            <a:spLocks noChangeArrowheads="1"/>
          </p:cNvSpPr>
          <p:nvPr/>
        </p:nvSpPr>
        <p:spPr bwMode="auto">
          <a:xfrm>
            <a:off x="631825" y="1120775"/>
            <a:ext cx="525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1.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表1-1  学校概况    (时点)  </a:t>
            </a:r>
          </a:p>
        </p:txBody>
      </p:sp>
      <p:sp>
        <p:nvSpPr>
          <p:cNvPr id="48133" name="文本框 5"/>
          <p:cNvSpPr>
            <a:spLocks noChangeArrowheads="1"/>
          </p:cNvSpPr>
          <p:nvPr/>
        </p:nvSpPr>
        <p:spPr bwMode="auto">
          <a:xfrm>
            <a:off x="611188" y="2060575"/>
            <a:ext cx="784860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a:t>
            </a:r>
            <a:r>
              <a:rPr lang="en-US" altLang="zh-CN" sz="2200" i="0" dirty="0">
                <a:solidFill>
                  <a:srgbClr val="000000"/>
                </a:solidFill>
                <a:latin typeface="+mn-lt"/>
                <a:cs typeface="Times New Roman" panose="02020603050405020304" pitchFamily="18" charset="0"/>
                <a:sym typeface="黑体" panose="02010609060101010101" pitchFamily="49" charset="-122"/>
              </a:rPr>
              <a:t>6.</a:t>
            </a:r>
            <a:r>
              <a:rPr lang="zh-CN" altLang="en-US" sz="2200" i="0" dirty="0">
                <a:solidFill>
                  <a:srgbClr val="000000"/>
                </a:solidFill>
                <a:latin typeface="+mn-lt"/>
                <a:cs typeface="Times New Roman" panose="02020603050405020304" pitchFamily="18" charset="0"/>
                <a:sym typeface="黑体" panose="02010609060101010101" pitchFamily="49" charset="-122"/>
              </a:rPr>
              <a:t>举办者”：</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填报以下选项之一</a:t>
            </a:r>
            <a:r>
              <a:rPr lang="en-US" altLang="zh-CN"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中央教育部门、中央其他部委、省级教育部门</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、省级</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其他部门、地市教育部门、地方企业、民办。 </a:t>
            </a:r>
          </a:p>
          <a:p>
            <a:pPr eaLnBrk="1" hangingPunct="1">
              <a:spcBef>
                <a:spcPct val="0"/>
              </a:spcBef>
              <a:buFontTx/>
              <a:buNone/>
            </a:pPr>
            <a:endParaRPr lang="zh-CN" altLang="en-US" sz="2200" i="0" dirty="0">
              <a:solidFill>
                <a:srgbClr val="000000"/>
              </a:solidFill>
              <a:latin typeface="+mn-lt"/>
              <a:ea typeface="宋体" panose="02010600030101010101" pitchFamily="2" charset="-122"/>
              <a:cs typeface="Times New Roman" panose="02020603050405020304" pitchFamily="18" charset="0"/>
              <a:sym typeface="Arial" panose="020B0604020202020204" pitchFamily="34" charset="0"/>
            </a:endParaRPr>
          </a:p>
          <a:p>
            <a:pPr eaLnBrk="1" hangingPunct="1">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a:t>
            </a:r>
            <a:r>
              <a:rPr lang="en-US" altLang="zh-CN" sz="2200" i="0" dirty="0">
                <a:solidFill>
                  <a:srgbClr val="000000"/>
                </a:solidFill>
                <a:latin typeface="+mn-lt"/>
                <a:cs typeface="Times New Roman" panose="02020603050405020304" pitchFamily="18" charset="0"/>
                <a:sym typeface="黑体" panose="02010609060101010101" pitchFamily="49" charset="-122"/>
              </a:rPr>
              <a:t>7.</a:t>
            </a:r>
            <a:r>
              <a:rPr lang="zh-CN" altLang="en-US" sz="2200" i="0" dirty="0">
                <a:solidFill>
                  <a:srgbClr val="000000"/>
                </a:solidFill>
                <a:latin typeface="+mn-lt"/>
                <a:cs typeface="Times New Roman" panose="02020603050405020304" pitchFamily="18" charset="0"/>
                <a:sym typeface="黑体" panose="02010609060101010101" pitchFamily="49" charset="-122"/>
              </a:rPr>
              <a:t>主管部门”： </a:t>
            </a:r>
            <a:r>
              <a:rPr lang="zh-CN" altLang="en-US" sz="2200" i="0" dirty="0">
                <a:solidFill>
                  <a:srgbClr val="000000"/>
                </a:solidFill>
                <a:latin typeface="+mn-lt"/>
                <a:ea typeface="仿宋" panose="02010609060101010101" pitchFamily="49" charset="-122"/>
                <a:sym typeface="楷体" panose="02010609060101010101" pitchFamily="49" charset="-122"/>
              </a:rPr>
              <a:t>填报以下选项之一</a:t>
            </a:r>
            <a:r>
              <a:rPr lang="en-US" altLang="zh-CN" sz="2200" i="0" dirty="0">
                <a:solidFill>
                  <a:srgbClr val="000000"/>
                </a:solidFill>
                <a:latin typeface="+mn-lt"/>
                <a:ea typeface="仿宋" panose="02010609060101010101" pitchFamily="49" charset="-122"/>
                <a:sym typeface="楷体" panose="02010609060101010101" pitchFamily="49" charset="-122"/>
              </a:rPr>
              <a:t>——</a:t>
            </a:r>
            <a:r>
              <a:rPr lang="zh-CN" altLang="en-US" sz="2200" i="0" dirty="0">
                <a:solidFill>
                  <a:srgbClr val="000000"/>
                </a:solidFill>
                <a:latin typeface="+mn-lt"/>
                <a:ea typeface="仿宋" panose="02010609060101010101" pitchFamily="49" charset="-122"/>
                <a:sym typeface="楷体" panose="02010609060101010101" pitchFamily="49" charset="-122"/>
              </a:rPr>
              <a:t>教育部、其他部委、省市</a:t>
            </a:r>
            <a:r>
              <a:rPr lang="zh-CN" altLang="en-US" sz="2200" i="0" dirty="0" smtClean="0">
                <a:solidFill>
                  <a:srgbClr val="000000"/>
                </a:solidFill>
                <a:latin typeface="+mn-lt"/>
                <a:ea typeface="仿宋" panose="02010609060101010101" pitchFamily="49" charset="-122"/>
                <a:sym typeface="楷体" panose="02010609060101010101" pitchFamily="49" charset="-122"/>
              </a:rPr>
              <a:t>（自治区</a:t>
            </a:r>
            <a:r>
              <a:rPr lang="zh-CN" altLang="en-US" sz="2200" i="0" dirty="0">
                <a:solidFill>
                  <a:srgbClr val="000000"/>
                </a:solidFill>
                <a:latin typeface="+mn-lt"/>
                <a:ea typeface="仿宋" panose="02010609060101010101" pitchFamily="49" charset="-122"/>
                <a:sym typeface="楷体" panose="02010609060101010101" pitchFamily="49" charset="-122"/>
              </a:rPr>
              <a:t>）教育厅（委）。</a:t>
            </a:r>
          </a:p>
          <a:p>
            <a:pPr eaLnBrk="1" hangingPunct="1">
              <a:spcBef>
                <a:spcPct val="0"/>
              </a:spcBef>
              <a:buFontTx/>
              <a:buNone/>
            </a:pPr>
            <a:endParaRPr lang="zh-CN" altLang="en-US" sz="2200" i="0" dirty="0">
              <a:solidFill>
                <a:srgbClr val="000000"/>
              </a:solidFill>
              <a:latin typeface="+mn-lt"/>
              <a:ea typeface="楷体" panose="02010609060101010101" pitchFamily="49" charset="-122"/>
              <a:sym typeface="楷体" panose="02010609060101010101" pitchFamily="49" charset="-122"/>
            </a:endParaRPr>
          </a:p>
          <a:p>
            <a:pPr eaLnBrk="1" hangingPunct="1">
              <a:spcBef>
                <a:spcPct val="0"/>
              </a:spcBef>
              <a:buFontTx/>
              <a:buNone/>
            </a:pPr>
            <a:endParaRPr lang="zh-CN" altLang="en-US" sz="2200" i="0" dirty="0">
              <a:solidFill>
                <a:srgbClr val="000000"/>
              </a:solidFill>
              <a:latin typeface="+mn-lt"/>
              <a:ea typeface="宋体" panose="02010600030101010101" pitchFamily="2" charset="-122"/>
              <a:sym typeface="Arial" panose="020B0604020202020204" pitchFamily="34" charset="0"/>
            </a:endParaRPr>
          </a:p>
          <a:p>
            <a:pPr eaLnBrk="1" hangingPunct="1">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a:t>
            </a:r>
            <a:r>
              <a:rPr lang="en-US" altLang="zh-CN" sz="2200" i="0" dirty="0">
                <a:solidFill>
                  <a:srgbClr val="000000"/>
                </a:solidFill>
                <a:latin typeface="+mn-lt"/>
                <a:cs typeface="Times New Roman" panose="02020603050405020304" pitchFamily="18" charset="0"/>
                <a:sym typeface="黑体" panose="02010609060101010101" pitchFamily="49" charset="-122"/>
              </a:rPr>
              <a:t>10.</a:t>
            </a:r>
            <a:r>
              <a:rPr lang="zh-CN" altLang="en-US" sz="2200" i="0" dirty="0">
                <a:solidFill>
                  <a:srgbClr val="000000"/>
                </a:solidFill>
                <a:latin typeface="+mn-lt"/>
                <a:cs typeface="Times New Roman" panose="02020603050405020304" pitchFamily="18" charset="0"/>
                <a:sym typeface="黑体" panose="02010609060101010101" pitchFamily="49" charset="-122"/>
              </a:rPr>
              <a:t>开办本科教育时间”</a:t>
            </a:r>
            <a:r>
              <a:rPr lang="zh-CN" altLang="en-US" sz="2200" i="0" dirty="0" smtClean="0">
                <a:solidFill>
                  <a:srgbClr val="000000"/>
                </a:solidFill>
                <a:latin typeface="+mn-lt"/>
                <a:cs typeface="Times New Roman" panose="02020603050405020304" pitchFamily="18" charset="0"/>
                <a:sym typeface="黑体" panose="02010609060101010101" pitchFamily="49" charset="-122"/>
              </a:rPr>
              <a:t>：</a:t>
            </a:r>
            <a:r>
              <a:rPr lang="zh-CN" altLang="en-US" sz="2200" i="0" dirty="0" smtClean="0">
                <a:solidFill>
                  <a:srgbClr val="000000"/>
                </a:solidFill>
                <a:latin typeface="+mn-lt"/>
                <a:ea typeface="仿宋" panose="02010609060101010101" pitchFamily="49" charset="-122"/>
                <a:sym typeface="楷体" panose="02010609060101010101" pitchFamily="49" charset="-122"/>
              </a:rPr>
              <a:t>学校</a:t>
            </a:r>
            <a:r>
              <a:rPr lang="zh-CN" altLang="en-US" sz="2200" i="0" dirty="0">
                <a:solidFill>
                  <a:srgbClr val="000000"/>
                </a:solidFill>
                <a:latin typeface="+mn-lt"/>
                <a:ea typeface="仿宋" panose="02010609060101010101" pitchFamily="49" charset="-122"/>
                <a:sym typeface="楷体" panose="02010609060101010101" pitchFamily="49" charset="-122"/>
              </a:rPr>
              <a:t>举办本科教育的</a:t>
            </a:r>
            <a:r>
              <a:rPr lang="zh-CN" altLang="en-US" sz="2200" i="0" dirty="0" smtClean="0">
                <a:solidFill>
                  <a:srgbClr val="000000"/>
                </a:solidFill>
                <a:latin typeface="+mn-lt"/>
                <a:ea typeface="仿宋" panose="02010609060101010101" pitchFamily="49" charset="-122"/>
                <a:sym typeface="楷体" panose="02010609060101010101" pitchFamily="49" charset="-122"/>
              </a:rPr>
              <a:t>时间，即教育部正式发文确定学校举办本科教育的时间。</a:t>
            </a:r>
            <a:endParaRPr lang="zh-CN" altLang="en-US" sz="1800" i="0" dirty="0">
              <a:solidFill>
                <a:schemeClr val="tx2"/>
              </a:solidFill>
              <a:latin typeface="+mn-lt"/>
              <a:ea typeface="仿宋" panose="02010609060101010101" pitchFamily="49" charset="-122"/>
              <a:sym typeface="Times New Roman" panose="02020603050405020304" pitchFamily="18" charset="0"/>
            </a:endParaRPr>
          </a:p>
        </p:txBody>
      </p:sp>
      <p:sp>
        <p:nvSpPr>
          <p:cNvPr id="6" name="文本框 5"/>
          <p:cNvSpPr>
            <a:spLocks noChangeArrowheads="1"/>
          </p:cNvSpPr>
          <p:nvPr/>
        </p:nvSpPr>
        <p:spPr bwMode="auto">
          <a:xfrm>
            <a:off x="654329" y="1916832"/>
            <a:ext cx="7811689" cy="3970318"/>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marL="285750" indent="-28575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1pPr>
            <a:lvl2pPr marL="742950" indent="-28575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2pPr>
            <a:lvl3pPr marL="11430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3pPr>
            <a:lvl4pPr marL="16002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4pPr>
            <a:lvl5pPr marL="20574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9pPr>
          </a:lstStyle>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教育部部属院校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中央教育部门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中央其他</a:t>
            </a:r>
            <a:r>
              <a:rPr lang="zh-CN" altLang="en-US" sz="2400" i="0" dirty="0" smtClean="0">
                <a:solidFill>
                  <a:srgbClr val="000000"/>
                </a:solidFill>
                <a:latin typeface="+mn-lt"/>
                <a:ea typeface="仿宋" panose="02010609060101010101" pitchFamily="49" charset="-122"/>
                <a:sym typeface="楷体" panose="02010609060101010101" pitchFamily="49" charset="-122"/>
              </a:rPr>
              <a:t>部委所属院校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中央其他部门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smtClean="0">
                <a:solidFill>
                  <a:srgbClr val="000000"/>
                </a:solidFill>
                <a:latin typeface="+mn-lt"/>
                <a:ea typeface="仿宋" panose="02010609060101010101" pitchFamily="49" charset="-122"/>
                <a:sym typeface="楷体" panose="02010609060101010101" pitchFamily="49" charset="-122"/>
              </a:rPr>
              <a:t>省属</a:t>
            </a:r>
            <a:r>
              <a:rPr lang="zh-CN" altLang="en-US" sz="2400" i="0" dirty="0">
                <a:solidFill>
                  <a:srgbClr val="000000"/>
                </a:solidFill>
                <a:latin typeface="+mn-lt"/>
                <a:ea typeface="仿宋" panose="02010609060101010101" pitchFamily="49" charset="-122"/>
                <a:sym typeface="楷体" panose="02010609060101010101" pitchFamily="49" charset="-122"/>
              </a:rPr>
              <a:t>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省级教育部门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smtClean="0">
                <a:solidFill>
                  <a:srgbClr val="000000"/>
                </a:solidFill>
                <a:latin typeface="+mn-lt"/>
                <a:ea typeface="仿宋" panose="02010609060101010101" pitchFamily="49" charset="-122"/>
                <a:sym typeface="楷体" panose="02010609060101010101" pitchFamily="49" charset="-122"/>
              </a:rPr>
              <a:t>省级</a:t>
            </a:r>
            <a:r>
              <a:rPr lang="zh-CN" altLang="en-US" sz="2400" i="0" dirty="0">
                <a:solidFill>
                  <a:srgbClr val="000000"/>
                </a:solidFill>
                <a:latin typeface="+mn-lt"/>
                <a:ea typeface="仿宋" panose="02010609060101010101" pitchFamily="49" charset="-122"/>
                <a:sym typeface="楷体" panose="02010609060101010101" pitchFamily="49" charset="-122"/>
              </a:rPr>
              <a:t>其他行政部门所属院校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省级其他部门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市属院校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地市教育部门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地方国有企业办学</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地方企业</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民办院校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民办</a:t>
            </a:r>
            <a:r>
              <a:rPr lang="zh-CN" altLang="en-US" sz="2400" i="0" dirty="0">
                <a:solidFill>
                  <a:srgbClr val="000000"/>
                </a:solidFill>
                <a:latin typeface="+mn-lt"/>
                <a:ea typeface="仿宋" panose="02010609060101010101" pitchFamily="49" charset="-122"/>
                <a:sym typeface="楷体" panose="02010609060101010101" pitchFamily="49" charset="-122"/>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标题 1"/>
          <p:cNvSpPr>
            <a:spLocks noGrp="1" noChangeArrowheads="1"/>
          </p:cNvSpPr>
          <p:nvPr>
            <p:ph type="title" idx="4294967295"/>
          </p:nvPr>
        </p:nvSpPr>
        <p:spPr>
          <a:xfrm>
            <a:off x="0" y="117475"/>
            <a:ext cx="7488238" cy="647700"/>
          </a:xfrm>
        </p:spPr>
        <p:txBody>
          <a:bodyPr/>
          <a:lstStyle/>
          <a:p>
            <a:pPr algn="l" latinLnBrk="1">
              <a:defRPr/>
            </a:pPr>
            <a:r>
              <a:rPr lang="zh-CN" altLang="zh-CN" dirty="0" smtClean="0">
                <a:effectLst/>
                <a:latin typeface="+mn-lt"/>
                <a:sym typeface="Haettenschweiler" panose="020B0706040902060204" pitchFamily="34" charset="0"/>
              </a:rPr>
              <a:t>（</a:t>
            </a:r>
            <a:r>
              <a:rPr lang="zh-CN" altLang="zh-CN" dirty="0">
                <a:effectLst/>
                <a:latin typeface="+mn-lt"/>
                <a:sym typeface="Haettenschweiler" panose="020B0706040902060204" pitchFamily="34" charset="0"/>
              </a:rPr>
              <a:t>一）学校基本</a:t>
            </a:r>
            <a:r>
              <a:rPr lang="zh-CN" altLang="zh-CN" dirty="0" smtClean="0">
                <a:effectLst/>
                <a:latin typeface="+mn-lt"/>
                <a:sym typeface="Haettenschweiler" panose="020B0706040902060204" pitchFamily="34" charset="0"/>
              </a:rPr>
              <a:t>信息</a:t>
            </a:r>
            <a:endParaRPr lang="zh-CN" altLang="zh-CN" dirty="0">
              <a:effectLst/>
              <a:latin typeface="+mn-lt"/>
              <a:ea typeface="黑体" panose="02010600030101010101" pitchFamily="2" charset="-122"/>
              <a:sym typeface="黑体" panose="02010600030101010101" pitchFamily="2" charset="-122"/>
            </a:endParaRPr>
          </a:p>
        </p:txBody>
      </p:sp>
      <p:sp>
        <p:nvSpPr>
          <p:cNvPr id="50180" name="文本框 3"/>
          <p:cNvSpPr>
            <a:spLocks noChangeArrowheads="1"/>
          </p:cNvSpPr>
          <p:nvPr/>
        </p:nvSpPr>
        <p:spPr bwMode="auto">
          <a:xfrm>
            <a:off x="755650" y="1339850"/>
            <a:ext cx="691197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1-3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学校相关党政单位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graphicFrame>
        <p:nvGraphicFramePr>
          <p:cNvPr id="23557" name="表格 1"/>
          <p:cNvGraphicFramePr>
            <a:graphicFrameLocks noGrp="1"/>
          </p:cNvGraphicFramePr>
          <p:nvPr>
            <p:extLst>
              <p:ext uri="{D42A27DB-BD31-4B8C-83A1-F6EECF244321}">
                <p14:modId xmlns:p14="http://schemas.microsoft.com/office/powerpoint/2010/main" xmlns="" val="2984098575"/>
              </p:ext>
            </p:extLst>
          </p:nvPr>
        </p:nvGraphicFramePr>
        <p:xfrm>
          <a:off x="676275" y="2209800"/>
          <a:ext cx="7632700" cy="1163638"/>
        </p:xfrm>
        <a:graphic>
          <a:graphicData uri="http://schemas.openxmlformats.org/drawingml/2006/table">
            <a:tbl>
              <a:tblPr/>
              <a:tblGrid>
                <a:gridCol w="769937">
                  <a:extLst>
                    <a:ext uri="{9D8B030D-6E8A-4147-A177-3AD203B41FA5}">
                      <a16:colId xmlns="" xmlns:a16="http://schemas.microsoft.com/office/drawing/2014/main" val="20000"/>
                    </a:ext>
                  </a:extLst>
                </a:gridCol>
                <a:gridCol w="2397125">
                  <a:extLst>
                    <a:ext uri="{9D8B030D-6E8A-4147-A177-3AD203B41FA5}">
                      <a16:colId xmlns="" xmlns:a16="http://schemas.microsoft.com/office/drawing/2014/main" val="20001"/>
                    </a:ext>
                  </a:extLst>
                </a:gridCol>
                <a:gridCol w="1232719">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gridCol w="1504727">
                  <a:extLst>
                    <a:ext uri="{9D8B030D-6E8A-4147-A177-3AD203B41FA5}">
                      <a16:colId xmlns="" xmlns:a16="http://schemas.microsoft.com/office/drawing/2014/main" val="20004"/>
                    </a:ext>
                  </a:extLst>
                </a:gridCol>
              </a:tblGrid>
              <a:tr h="682625">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序号</a:t>
                      </a:r>
                      <a:endParaRPr kumimoji="0" lang="zh-CN" altLang="zh-CN"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en-US" altLang="zh-CN"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 </a:t>
                      </a:r>
                      <a:r>
                        <a:rPr kumimoji="0" lang="zh-CN" altLang="en-US"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党</a:t>
                      </a:r>
                      <a:r>
                        <a:rPr kumimoji="0" lang="zh-CN" altLang="zh-CN"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政单位名称</a:t>
                      </a:r>
                      <a:endParaRPr kumimoji="0" lang="zh-CN" altLang="zh-CN"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zh-CN" altLang="zh-CN" sz="2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单位号</a:t>
                      </a:r>
                      <a:endParaRPr kumimoji="0" lang="zh-CN" altLang="zh-CN" sz="2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zh-CN" altLang="zh-CN" sz="2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单位职能</a:t>
                      </a:r>
                      <a:endParaRPr kumimoji="0" lang="zh-CN" altLang="zh-CN" sz="2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zh-CN" altLang="zh-CN" sz="2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单位负责人</a:t>
                      </a:r>
                      <a:endParaRPr kumimoji="0" lang="zh-CN" altLang="zh-CN" sz="2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481013">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1</a:t>
                      </a:r>
                      <a:endParaRPr kumimoji="0" lang="zh-CN" altLang="en-US" sz="2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indent="17463"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17463"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indent="17463"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17463" algn="ctr" defTabSz="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a:ln>
                            <a:noFill/>
                          </a:ln>
                          <a:solidFill>
                            <a:srgbClr val="000000"/>
                          </a:solidFill>
                          <a:effectLst/>
                          <a:latin typeface="Calibri" pitchFamily="34" charset="0"/>
                          <a:ea typeface="华文楷体" pitchFamily="2" charset="-122"/>
                          <a:sym typeface="Times New Roman" pitchFamily="18" charset="0"/>
                        </a:rPr>
                        <a:t>下拉选择</a:t>
                      </a:r>
                      <a:endParaRPr kumimoji="0" lang="zh-CN" altLang="zh-CN"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indent="17463"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17463"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50201" name="文本框 6"/>
          <p:cNvSpPr>
            <a:spLocks noChangeArrowheads="1"/>
          </p:cNvSpPr>
          <p:nvPr/>
        </p:nvSpPr>
        <p:spPr bwMode="auto">
          <a:xfrm>
            <a:off x="611560" y="3501008"/>
            <a:ext cx="7705725"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eaLnBrk="1" hangingPunct="1">
              <a:lnSpc>
                <a:spcPct val="150000"/>
              </a:lnSpc>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“学校相关党政单位”：</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填报学校所有党政单位，单位职能可</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选择：</a:t>
            </a:r>
            <a:r>
              <a:rPr lang="zh-CN" altLang="en-US" sz="2200" i="0" dirty="0" smtClean="0">
                <a:solidFill>
                  <a:srgbClr val="C00000"/>
                </a:solidFill>
                <a:latin typeface="+mn-lt"/>
                <a:ea typeface="+mj-ea"/>
                <a:cs typeface="Times New Roman" panose="02020603050405020304" pitchFamily="18" charset="0"/>
                <a:sym typeface="楷体" panose="02010609060101010101" pitchFamily="49" charset="-122"/>
              </a:rPr>
              <a:t>教学</a:t>
            </a:r>
            <a:r>
              <a:rPr lang="zh-CN" altLang="en-US" sz="2200" i="0" dirty="0">
                <a:solidFill>
                  <a:srgbClr val="C00000"/>
                </a:solidFill>
                <a:latin typeface="+mn-lt"/>
                <a:ea typeface="+mj-ea"/>
                <a:cs typeface="Times New Roman" panose="02020603050405020304" pitchFamily="18" charset="0"/>
                <a:sym typeface="楷体" panose="02010609060101010101" pitchFamily="49" charset="-122"/>
              </a:rPr>
              <a:t>管理、学生管理、质量监控、就业指导与管理、</a:t>
            </a:r>
            <a:r>
              <a:rPr lang="zh-CN" altLang="en-US" sz="2200" i="0" dirty="0" smtClean="0">
                <a:solidFill>
                  <a:srgbClr val="C00000"/>
                </a:solidFill>
                <a:latin typeface="+mn-lt"/>
                <a:ea typeface="+mj-ea"/>
                <a:cs typeface="Times New Roman" panose="02020603050405020304" pitchFamily="18" charset="0"/>
                <a:sym typeface="楷体" panose="02010609060101010101" pitchFamily="49" charset="-122"/>
              </a:rPr>
              <a:t>其他</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a:t>
            </a:r>
            <a:r>
              <a:rPr lang="zh-CN" altLang="en-US" sz="2200" i="0" dirty="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只填报学校二级单位，承担多项职能的部门选择其一填报，不</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重复）</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endParaRPr lang="zh-CN" altLang="en-US" sz="2200" i="0" dirty="0">
              <a:solidFill>
                <a:srgbClr val="000000"/>
              </a:solidFill>
              <a:latin typeface="+mn-lt"/>
              <a:ea typeface="宋体" panose="02010600030101010101" pitchFamily="2" charset="-122"/>
              <a:sym typeface="Arial" panose="020B0604020202020204" pitchFamily="34" charset="0"/>
            </a:endParaRPr>
          </a:p>
          <a:p>
            <a:pPr algn="just" eaLnBrk="1" hangingPunct="1">
              <a:lnSpc>
                <a:spcPct val="150000"/>
              </a:lnSpc>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“单位号”</a:t>
            </a:r>
            <a:r>
              <a:rPr lang="zh-CN" altLang="en-US" sz="2200" i="0" dirty="0" smtClean="0">
                <a:solidFill>
                  <a:srgbClr val="000000"/>
                </a:solidFill>
                <a:latin typeface="+mn-lt"/>
                <a:cs typeface="Times New Roman" panose="02020603050405020304" pitchFamily="18" charset="0"/>
                <a:sym typeface="黑体" panose="02010609060101010101" pitchFamily="49" charset="-122"/>
              </a:rPr>
              <a:t>：</a:t>
            </a:r>
            <a:r>
              <a:rPr lang="zh-CN" altLang="en-US" sz="2200" i="0" dirty="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校内</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自定义编号。 </a:t>
            </a:r>
            <a:endParaRPr lang="zh-CN" altLang="en-US" sz="2200" i="0" dirty="0">
              <a:solidFill>
                <a:srgbClr val="000000"/>
              </a:solidFill>
              <a:latin typeface="+mn-lt"/>
              <a:ea typeface="仿宋" panose="02010609060101010101" pitchFamily="49" charset="-122"/>
              <a:cs typeface="Times New Roman" panose="02020603050405020304" pitchFamily="18" charset="0"/>
              <a:sym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dirty="0">
                <a:effectLst/>
                <a:latin typeface="+mn-lt"/>
                <a:sym typeface="Haettenschweiler" panose="020B0706040902060204" pitchFamily="34" charset="0"/>
              </a:rPr>
              <a:t/>
            </a:r>
            <a:br>
              <a:rPr lang="zh-CN" altLang="zh-CN" dirty="0">
                <a:effectLst/>
                <a:latin typeface="+mn-lt"/>
                <a:sym typeface="Haettenschweiler" panose="020B0706040902060204" pitchFamily="34" charset="0"/>
              </a:rPr>
            </a:br>
            <a:r>
              <a:rPr lang="zh-CN" altLang="zh-CN" dirty="0">
                <a:effectLst/>
                <a:latin typeface="+mn-lt"/>
                <a:sym typeface="Haettenschweiler" panose="020B0706040902060204" pitchFamily="34" charset="0"/>
              </a:rPr>
              <a:t>（一）学校基本信息</a:t>
            </a:r>
            <a:br>
              <a:rPr lang="zh-CN" altLang="zh-CN" dirty="0">
                <a:effectLst/>
                <a:latin typeface="+mn-lt"/>
                <a:sym typeface="Haettenschweiler" panose="020B0706040902060204" pitchFamily="34" charset="0"/>
              </a:rPr>
            </a:br>
            <a:endParaRPr lang="zh-CN" altLang="zh-CN" dirty="0">
              <a:effectLst/>
              <a:latin typeface="+mn-lt"/>
              <a:sym typeface="黑体" panose="02010600030101010101" pitchFamily="2" charset="-122"/>
            </a:endParaRPr>
          </a:p>
        </p:txBody>
      </p:sp>
      <p:sp>
        <p:nvSpPr>
          <p:cNvPr id="52228" name="文本框 3"/>
          <p:cNvSpPr>
            <a:spLocks noChangeArrowheads="1"/>
          </p:cNvSpPr>
          <p:nvPr/>
        </p:nvSpPr>
        <p:spPr bwMode="auto">
          <a:xfrm>
            <a:off x="755650" y="1339850"/>
            <a:ext cx="705643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1-4  </a:t>
            </a:r>
            <a:r>
              <a:rPr lang="zh-CN" altLang="en-US" i="0">
                <a:latin typeface="+mn-lt"/>
                <a:ea typeface="宋体" panose="02010600030101010101" pitchFamily="2" charset="-122"/>
                <a:cs typeface="Times New Roman" panose="02020603050405020304" pitchFamily="18" charset="0"/>
                <a:sym typeface="Times New Roman" panose="02020603050405020304" pitchFamily="18" charset="0"/>
              </a:rPr>
              <a:t>学校教学科研单位   </a:t>
            </a: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a:t>
            </a:r>
            <a:endParaRPr lang="zh-CN" altLang="en-US" i="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52229" name="文本框 6"/>
          <p:cNvSpPr>
            <a:spLocks noChangeArrowheads="1"/>
          </p:cNvSpPr>
          <p:nvPr/>
        </p:nvSpPr>
        <p:spPr bwMode="auto">
          <a:xfrm>
            <a:off x="808335" y="3429000"/>
            <a:ext cx="7705725"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 typeface="Wingdings" panose="05000000000000000000" pitchFamily="2" charset="2"/>
              <a:buChar char="n"/>
            </a:pP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统计学校具有教学或科研功能的直属机构。</a:t>
            </a:r>
          </a:p>
          <a:p>
            <a:pPr eaLnBrk="1" hangingPunct="1">
              <a:spcBef>
                <a:spcPct val="0"/>
              </a:spcBef>
              <a:buFontTx/>
              <a:buNone/>
            </a:pPr>
            <a:endPar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spcBef>
                <a:spcPct val="0"/>
              </a:spcBef>
              <a:buFont typeface="Wingdings" panose="05000000000000000000" pitchFamily="2" charset="2"/>
              <a:buChar char="n"/>
            </a:pP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对于有医学专业院校，如果有附属医院，附属医院单位</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号须按照</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r>
              <a:rPr lang="en-US" altLang="zh-CN"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FSYY+</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单位号</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”的形式填报</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endParaRPr lang="zh-CN" altLang="en-US" sz="2200" i="0" dirty="0">
              <a:solidFill>
                <a:schemeClr val="tx2"/>
              </a:solidFill>
              <a:latin typeface="+mn-lt"/>
              <a:ea typeface="仿宋" panose="02010609060101010101" pitchFamily="49" charset="-122"/>
              <a:cs typeface="Times New Roman" panose="02020603050405020304" pitchFamily="18" charset="0"/>
              <a:sym typeface="Times New Roman" panose="02020603050405020304" pitchFamily="18" charset="0"/>
            </a:endParaRPr>
          </a:p>
        </p:txBody>
      </p:sp>
      <p:sp>
        <p:nvSpPr>
          <p:cNvPr id="25607" name="文本框 7"/>
          <p:cNvSpPr>
            <a:spLocks noChangeArrowheads="1"/>
          </p:cNvSpPr>
          <p:nvPr/>
        </p:nvSpPr>
        <p:spPr bwMode="auto">
          <a:xfrm>
            <a:off x="1026319" y="5085184"/>
            <a:ext cx="65151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2400" i="0" dirty="0">
                <a:solidFill>
                  <a:srgbClr val="FF0000"/>
                </a:solidFill>
                <a:latin typeface="+mn-lt"/>
                <a:ea typeface="宋体" panose="02010600030101010101" pitchFamily="2" charset="-122"/>
                <a:cs typeface="Times New Roman" panose="02020603050405020304" pitchFamily="18" charset="0"/>
                <a:sym typeface="Arial" panose="020B0604020202020204" pitchFamily="34" charset="0"/>
              </a:rPr>
              <a:t>某某大学附属医院       </a:t>
            </a:r>
            <a:r>
              <a:rPr lang="zh-CN" altLang="en-US" sz="2400" i="0" dirty="0" smtClean="0">
                <a:solidFill>
                  <a:srgbClr val="FF0000"/>
                </a:solidFill>
                <a:latin typeface="+mn-lt"/>
                <a:ea typeface="宋体" panose="02010600030101010101" pitchFamily="2" charset="-122"/>
                <a:cs typeface="Times New Roman" panose="02020603050405020304" pitchFamily="18" charset="0"/>
                <a:sym typeface="Arial" panose="020B0604020202020204" pitchFamily="34" charset="0"/>
              </a:rPr>
              <a:t>         </a:t>
            </a:r>
            <a:r>
              <a:rPr lang="en-US" altLang="zh-CN" sz="2400" i="0" dirty="0">
                <a:solidFill>
                  <a:srgbClr val="FF0000"/>
                </a:solidFill>
                <a:latin typeface="+mn-lt"/>
                <a:ea typeface="宋体" panose="02010600030101010101" pitchFamily="2" charset="-122"/>
                <a:cs typeface="Times New Roman" panose="02020603050405020304" pitchFamily="18" charset="0"/>
                <a:sym typeface="Arial" panose="020B0604020202020204" pitchFamily="34" charset="0"/>
              </a:rPr>
              <a:t>FSYY104</a:t>
            </a:r>
            <a:endParaRPr lang="zh-CN" altLang="en-US" sz="2400" i="0" dirty="0">
              <a:solidFill>
                <a:srgbClr val="FF0000"/>
              </a:solidFill>
              <a:latin typeface="+mn-lt"/>
              <a:ea typeface="宋体" panose="02010600030101010101" pitchFamily="2" charset="-122"/>
              <a:cs typeface="Times New Roman" panose="02020603050405020304" pitchFamily="18" charset="0"/>
              <a:sym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xmlns="" val="1488518003"/>
              </p:ext>
            </p:extLst>
          </p:nvPr>
        </p:nvGraphicFramePr>
        <p:xfrm>
          <a:off x="915466" y="2205159"/>
          <a:ext cx="7689850" cy="864096"/>
        </p:xfrm>
        <a:graphic>
          <a:graphicData uri="http://schemas.openxmlformats.org/drawingml/2006/table">
            <a:tbl>
              <a:tblPr>
                <a:tableStyleId>{5C22544A-7EE6-4342-B048-85BDC9FD1C3A}</a:tableStyleId>
              </a:tblPr>
              <a:tblGrid>
                <a:gridCol w="3481090"/>
                <a:gridCol w="2424236"/>
                <a:gridCol w="1784524"/>
              </a:tblGrid>
              <a:tr h="432048">
                <a:tc>
                  <a:txBody>
                    <a:bodyPr/>
                    <a:lstStyle/>
                    <a:p>
                      <a:pPr algn="ctr">
                        <a:spcAft>
                          <a:spcPts val="0"/>
                        </a:spcAft>
                        <a:tabLst>
                          <a:tab pos="5947410" algn="l"/>
                        </a:tabLs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sym typeface="Calibri" pitchFamily="34" charset="0"/>
                        </a:rPr>
                        <a:t>教学科研单位名称</a:t>
                      </a:r>
                    </a:p>
                  </a:txBody>
                  <a:tcPr marL="67486" marR="6748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947410" algn="l"/>
                        </a:tabLst>
                      </a:pPr>
                      <a:r>
                        <a:rPr kumimoji="0" lang="zh-CN" sz="2000" b="1" i="0" u="none" strike="noStrike" kern="1200" cap="none" normalizeH="0" baseline="0">
                          <a:ln>
                            <a:noFill/>
                          </a:ln>
                          <a:solidFill>
                            <a:srgbClr val="000000"/>
                          </a:solidFill>
                          <a:effectLst/>
                          <a:latin typeface="Calibri" pitchFamily="34" charset="0"/>
                          <a:ea typeface="华文楷体" pitchFamily="2" charset="-122"/>
                          <a:cs typeface="+mn-cs"/>
                          <a:sym typeface="Calibri" pitchFamily="34" charset="0"/>
                        </a:rPr>
                        <a:t>单位号</a:t>
                      </a:r>
                    </a:p>
                  </a:txBody>
                  <a:tcPr marL="67486" marR="6748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947410" algn="l"/>
                        </a:tabLst>
                      </a:pPr>
                      <a:r>
                        <a:rPr kumimoji="0" lang="zh-CN" sz="2000" b="1" i="0" u="none" strike="noStrike" kern="1200" cap="none" normalizeH="0" baseline="0">
                          <a:ln>
                            <a:noFill/>
                          </a:ln>
                          <a:solidFill>
                            <a:srgbClr val="000000"/>
                          </a:solidFill>
                          <a:effectLst/>
                          <a:latin typeface="Calibri" pitchFamily="34" charset="0"/>
                          <a:ea typeface="华文楷体" pitchFamily="2" charset="-122"/>
                          <a:cs typeface="+mn-cs"/>
                          <a:sym typeface="Calibri" pitchFamily="34" charset="0"/>
                        </a:rPr>
                        <a:t>单位负责人</a:t>
                      </a:r>
                    </a:p>
                  </a:txBody>
                  <a:tcPr marL="67486" marR="6748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spcAft>
                          <a:spcPts val="0"/>
                        </a:spcAft>
                        <a:tabLst>
                          <a:tab pos="5947410" algn="l"/>
                        </a:tabLst>
                      </a:pPr>
                      <a:r>
                        <a:rPr kumimoji="0" lang="en-US" sz="2000" b="1" i="0" u="none" strike="noStrike" kern="1200" cap="none" normalizeH="0" baseline="0">
                          <a:ln>
                            <a:noFill/>
                          </a:ln>
                          <a:solidFill>
                            <a:srgbClr val="000000"/>
                          </a:solidFill>
                          <a:effectLst/>
                          <a:latin typeface="Calibri" pitchFamily="34" charset="0"/>
                          <a:ea typeface="华文楷体" pitchFamily="2" charset="-122"/>
                          <a:cs typeface="+mn-cs"/>
                          <a:sym typeface="Calibri" pitchFamily="34" charset="0"/>
                        </a:rPr>
                        <a:t> </a:t>
                      </a:r>
                      <a:endParaRPr kumimoji="0" lang="zh-CN" sz="2000" b="1" i="0" u="none" strike="noStrike" kern="1200" cap="none" normalizeH="0" baseline="0">
                        <a:ln>
                          <a:noFill/>
                        </a:ln>
                        <a:solidFill>
                          <a:srgbClr val="000000"/>
                        </a:solidFill>
                        <a:effectLst/>
                        <a:latin typeface="Calibri" pitchFamily="34" charset="0"/>
                        <a:ea typeface="华文楷体" pitchFamily="2" charset="-122"/>
                        <a:cs typeface="+mn-cs"/>
                        <a:sym typeface="Calibri" pitchFamily="34" charset="0"/>
                      </a:endParaRPr>
                    </a:p>
                  </a:txBody>
                  <a:tcPr marL="67486" marR="6748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ctr">
                        <a:spcAft>
                          <a:spcPts val="0"/>
                        </a:spcAft>
                        <a:tabLst>
                          <a:tab pos="5947410" algn="l"/>
                        </a:tabLst>
                      </a:pP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sym typeface="Calibri" pitchFamily="34" charset="0"/>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sym typeface="Calibri" pitchFamily="34" charset="0"/>
                      </a:endParaRPr>
                    </a:p>
                  </a:txBody>
                  <a:tcPr marL="67486" marR="6748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ctr">
                        <a:spcAft>
                          <a:spcPts val="0"/>
                        </a:spcAft>
                        <a:tabLst>
                          <a:tab pos="5947410" algn="l"/>
                        </a:tabLst>
                      </a:pP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sym typeface="Calibri" pitchFamily="34" charset="0"/>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sym typeface="Calibri" pitchFamily="34" charset="0"/>
                      </a:endParaRPr>
                    </a:p>
                  </a:txBody>
                  <a:tcPr marL="67486" marR="6748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9113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4.</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1-5-1 </a:t>
            </a:r>
            <a:r>
              <a:rPr lang="zh-CN" altLang="en-US" i="0" dirty="0">
                <a:latin typeface="+mn-lt"/>
                <a:ea typeface="宋体" panose="02010600030101010101" pitchFamily="2" charset="-122"/>
              </a:rPr>
              <a:t>专业基本情况</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91140" name="Rectangle 1"/>
          <p:cNvSpPr>
            <a:spLocks noChangeArrowheads="1"/>
          </p:cNvSpPr>
          <p:nvPr/>
        </p:nvSpPr>
        <p:spPr bwMode="auto">
          <a:xfrm>
            <a:off x="230159" y="2970964"/>
            <a:ext cx="8734329" cy="3580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“校内专业代码、名称”：</a:t>
            </a:r>
            <a:r>
              <a:rPr lang="zh-CN" altLang="en-US" sz="2200" i="0" dirty="0">
                <a:latin typeface="+mn-lt"/>
                <a:ea typeface="仿宋" panose="02010609060101010101" pitchFamily="49" charset="-122"/>
                <a:cs typeface="楷体" panose="02010609060101010101" pitchFamily="49" charset="-122"/>
              </a:rPr>
              <a:t>是学校根据本校专业实际情况，依据国家专业代码订制的本校专业代码和名称。如学校有特色班、跨院系的专业方向等特殊培养模式，可按照校内专业统计。</a:t>
            </a:r>
            <a:endParaRPr lang="en-US" altLang="zh-CN" sz="22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“优势专业类型”</a:t>
            </a:r>
            <a:r>
              <a:rPr lang="zh-CN" altLang="en-US" sz="2200" i="0" dirty="0">
                <a:latin typeface="+mn-lt"/>
                <a:ea typeface="仿宋" panose="02010609060101010101" pitchFamily="49" charset="-122"/>
                <a:cs typeface="楷体" panose="02010609060101010101" pitchFamily="49" charset="-122"/>
              </a:rPr>
              <a:t>：</a:t>
            </a:r>
            <a:r>
              <a:rPr lang="zh-CN" altLang="en-US" sz="2200" i="0" dirty="0" smtClean="0">
                <a:latin typeface="+mn-lt"/>
                <a:ea typeface="仿宋" panose="02010609060101010101" pitchFamily="49" charset="-122"/>
                <a:cs typeface="楷体" panose="02010609060101010101" pitchFamily="49" charset="-122"/>
              </a:rPr>
              <a:t>如有多个类型</a:t>
            </a:r>
            <a:r>
              <a:rPr lang="zh-CN" altLang="en-US" sz="2200" i="0" dirty="0">
                <a:latin typeface="+mn-lt"/>
                <a:ea typeface="仿宋" panose="02010609060101010101" pitchFamily="49" charset="-122"/>
                <a:cs typeface="楷体" panose="02010609060101010101" pitchFamily="49" charset="-122"/>
              </a:rPr>
              <a:t>，选择其一就</a:t>
            </a:r>
            <a:r>
              <a:rPr lang="zh-CN" altLang="en-US" sz="2200" i="0" dirty="0" smtClean="0">
                <a:latin typeface="+mn-lt"/>
                <a:ea typeface="仿宋" panose="02010609060101010101" pitchFamily="49" charset="-122"/>
                <a:cs typeface="楷体" panose="02010609060101010101" pitchFamily="49" charset="-122"/>
              </a:rPr>
              <a:t>高填报即</a:t>
            </a:r>
            <a:r>
              <a:rPr lang="zh-CN" altLang="en-US" sz="2200" i="0" dirty="0">
                <a:latin typeface="+mn-lt"/>
                <a:ea typeface="仿宋" panose="02010609060101010101" pitchFamily="49" charset="-122"/>
                <a:cs typeface="楷体" panose="02010609060101010101" pitchFamily="49" charset="-122"/>
              </a:rPr>
              <a:t>可；</a:t>
            </a:r>
            <a:endParaRPr lang="en-US" altLang="zh-CN" sz="22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“招生状态”：</a:t>
            </a:r>
            <a:r>
              <a:rPr lang="zh-CN" altLang="en-US" sz="2200" i="0" dirty="0" smtClean="0">
                <a:latin typeface="+mn-lt"/>
                <a:ea typeface="仿宋" panose="02010609060101010101" pitchFamily="49" charset="-122"/>
                <a:cs typeface="楷体" panose="02010609060101010101" pitchFamily="49" charset="-122"/>
              </a:rPr>
              <a:t>“在招” </a:t>
            </a:r>
            <a:r>
              <a:rPr lang="zh-CN" altLang="en-US" sz="2200" i="0" dirty="0">
                <a:latin typeface="+mn-lt"/>
                <a:ea typeface="仿宋" panose="02010609060101010101" pitchFamily="49" charset="-122"/>
                <a:cs typeface="楷体" panose="02010609060101010101" pitchFamily="49" charset="-122"/>
              </a:rPr>
              <a:t>是指</a:t>
            </a:r>
            <a:r>
              <a:rPr lang="en-US" altLang="zh-CN" sz="2200" i="0" dirty="0">
                <a:solidFill>
                  <a:srgbClr val="FF0000"/>
                </a:solidFill>
                <a:latin typeface="+mn-lt"/>
                <a:ea typeface="仿宋" panose="02010609060101010101" pitchFamily="49" charset="-122"/>
                <a:cs typeface="楷体" panose="02010609060101010101" pitchFamily="49" charset="-122"/>
              </a:rPr>
              <a:t>2016</a:t>
            </a:r>
            <a:r>
              <a:rPr lang="zh-CN" altLang="en-US" sz="2200" i="0" dirty="0" smtClean="0">
                <a:latin typeface="+mn-lt"/>
                <a:ea typeface="仿宋" panose="02010609060101010101" pitchFamily="49" charset="-122"/>
                <a:cs typeface="楷体" panose="02010609060101010101" pitchFamily="49" charset="-122"/>
              </a:rPr>
              <a:t>年在招的</a:t>
            </a:r>
            <a:r>
              <a:rPr lang="zh-CN" altLang="en-US" sz="2200" i="0" dirty="0">
                <a:latin typeface="+mn-lt"/>
                <a:ea typeface="仿宋" panose="02010609060101010101" pitchFamily="49" charset="-122"/>
                <a:cs typeface="楷体" panose="02010609060101010101" pitchFamily="49" charset="-122"/>
              </a:rPr>
              <a:t>专业</a:t>
            </a:r>
            <a:r>
              <a:rPr lang="zh-CN" altLang="en-US" sz="2200" i="0" dirty="0" smtClean="0">
                <a:latin typeface="+mn-lt"/>
                <a:ea typeface="仿宋" panose="02010609060101010101" pitchFamily="49" charset="-122"/>
                <a:cs typeface="楷体" panose="02010609060101010101" pitchFamily="49" charset="-122"/>
              </a:rPr>
              <a:t>；“当年停招” </a:t>
            </a:r>
            <a:r>
              <a:rPr lang="zh-CN" altLang="en-US" sz="2200" i="0" dirty="0">
                <a:latin typeface="+mn-lt"/>
                <a:ea typeface="仿宋" panose="02010609060101010101" pitchFamily="49" charset="-122"/>
                <a:cs typeface="楷体" panose="02010609060101010101" pitchFamily="49" charset="-122"/>
              </a:rPr>
              <a:t>是指</a:t>
            </a:r>
            <a:r>
              <a:rPr lang="en-US" altLang="zh-CN" sz="2200" i="0" dirty="0">
                <a:latin typeface="+mn-lt"/>
                <a:ea typeface="仿宋" panose="02010609060101010101" pitchFamily="49" charset="-122"/>
                <a:cs typeface="楷体" panose="02010609060101010101" pitchFamily="49" charset="-122"/>
              </a:rPr>
              <a:t>2016</a:t>
            </a:r>
            <a:r>
              <a:rPr lang="zh-CN" altLang="en-US" sz="2200" i="0" dirty="0">
                <a:latin typeface="+mn-lt"/>
                <a:ea typeface="仿宋" panose="02010609060101010101" pitchFamily="49" charset="-122"/>
                <a:cs typeface="楷体" panose="02010609060101010101" pitchFamily="49" charset="-122"/>
              </a:rPr>
              <a:t>年不招生</a:t>
            </a:r>
            <a:r>
              <a:rPr lang="zh-CN" altLang="en-US" sz="2200" i="0" dirty="0" smtClean="0">
                <a:latin typeface="+mn-lt"/>
                <a:ea typeface="仿宋" panose="02010609060101010101" pitchFamily="49" charset="-122"/>
                <a:cs typeface="楷体" panose="02010609060101010101" pitchFamily="49" charset="-122"/>
              </a:rPr>
              <a:t>，且</a:t>
            </a:r>
            <a:r>
              <a:rPr lang="en-US" altLang="zh-CN" sz="2200" i="0" dirty="0" smtClean="0">
                <a:latin typeface="+mn-lt"/>
                <a:ea typeface="仿宋" panose="02010609060101010101" pitchFamily="49" charset="-122"/>
                <a:cs typeface="楷体" panose="02010609060101010101" pitchFamily="49" charset="-122"/>
              </a:rPr>
              <a:t>2015-2016</a:t>
            </a:r>
            <a:r>
              <a:rPr lang="zh-CN" altLang="en-US" sz="2200" i="0" dirty="0" smtClean="0">
                <a:latin typeface="+mn-lt"/>
                <a:ea typeface="仿宋" panose="02010609060101010101" pitchFamily="49" charset="-122"/>
                <a:cs typeface="楷体" panose="02010609060101010101" pitchFamily="49" charset="-122"/>
              </a:rPr>
              <a:t>学年有在校生的专业。</a:t>
            </a:r>
            <a:endParaRPr lang="en-US" altLang="zh-CN" sz="22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楷体" panose="02010609060101010101" pitchFamily="49" charset="-122"/>
              </a:rPr>
              <a:t>新</a:t>
            </a:r>
            <a:r>
              <a:rPr lang="zh-CN" altLang="en-US" sz="2200" i="0" dirty="0">
                <a:latin typeface="+mn-lt"/>
                <a:ea typeface="仿宋" panose="02010609060101010101" pitchFamily="49" charset="-122"/>
                <a:cs typeface="楷体" panose="02010609060101010101" pitchFamily="49" charset="-122"/>
              </a:rPr>
              <a:t>专业不考虑专业目录调整</a:t>
            </a:r>
            <a:r>
              <a:rPr lang="zh-CN" altLang="en-US" sz="2200" i="0" dirty="0" smtClean="0">
                <a:latin typeface="+mn-lt"/>
                <a:ea typeface="仿宋" panose="02010609060101010101" pitchFamily="49" charset="-122"/>
                <a:cs typeface="楷体" panose="02010609060101010101" pitchFamily="49" charset="-122"/>
              </a:rPr>
              <a:t>。</a:t>
            </a:r>
            <a:endParaRPr lang="en-US" altLang="zh-CN" sz="2200" i="0" dirty="0">
              <a:latin typeface="+mn-lt"/>
              <a:ea typeface="仿宋" panose="02010609060101010101" pitchFamily="49" charset="-122"/>
              <a:cs typeface="楷体" panose="02010609060101010101"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214282" y="1714488"/>
            <a:ext cx="8583613" cy="1214446"/>
          </a:xfrm>
          <a:prstGeom prst="rect">
            <a:avLst/>
          </a:prstGeom>
          <a:noFill/>
          <a:ln w="9525">
            <a:noFill/>
            <a:miter lim="800000"/>
            <a:headEnd/>
            <a:tailEnd/>
          </a:ln>
          <a:effectLst/>
        </p:spPr>
      </p:pic>
    </p:spTree>
    <p:extLst>
      <p:ext uri="{BB962C8B-B14F-4D97-AF65-F5344CB8AC3E}">
        <p14:creationId xmlns:p14="http://schemas.microsoft.com/office/powerpoint/2010/main" xmlns="" val="1122897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ext Box 18"/>
          <p:cNvSpPr txBox="1">
            <a:spLocks noChangeArrowheads="1"/>
          </p:cNvSpPr>
          <p:nvPr/>
        </p:nvSpPr>
        <p:spPr bwMode="auto">
          <a:xfrm>
            <a:off x="395238" y="44624"/>
            <a:ext cx="3168650" cy="769441"/>
          </a:xfrm>
          <a:prstGeom prst="rect">
            <a:avLst/>
          </a:prstGeom>
          <a:noFill/>
          <a:ln w="9525" algn="ctr">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spcBef>
                <a:spcPct val="50000"/>
              </a:spcBef>
              <a:defRPr/>
            </a:pPr>
            <a:r>
              <a:rPr lang="zh-CN" altLang="en-US" sz="4400" i="0" spc="300" dirty="0" smtClean="0">
                <a:ln w="11430"/>
                <a:solidFill>
                  <a:srgbClr val="0033CC"/>
                </a:solidFill>
                <a:effectLst>
                  <a:outerShdw blurRad="50800" dist="38100" dir="2700000" algn="tl" rotWithShape="0">
                    <a:prstClr val="black">
                      <a:alpha val="40000"/>
                    </a:prstClr>
                  </a:outerShdw>
                </a:effectLst>
                <a:latin typeface="+mn-lt"/>
                <a:ea typeface="微软雅黑" pitchFamily="34" charset="-122"/>
                <a:cs typeface="Times New Roman" pitchFamily="18" charset="0"/>
              </a:rPr>
              <a:t>提  纲</a:t>
            </a:r>
            <a:endParaRPr lang="zh-CN" altLang="en-US" sz="4400" i="0" spc="300" dirty="0">
              <a:ln w="11430"/>
              <a:solidFill>
                <a:srgbClr val="0033CC"/>
              </a:solidFill>
              <a:effectLst>
                <a:outerShdw blurRad="50800" dist="38100" dir="2700000" algn="tl" rotWithShape="0">
                  <a:prstClr val="black">
                    <a:alpha val="40000"/>
                  </a:prstClr>
                </a:outerShdw>
              </a:effectLst>
              <a:latin typeface="+mn-lt"/>
              <a:ea typeface="微软雅黑" pitchFamily="34" charset="-122"/>
              <a:cs typeface="Times New Roman" pitchFamily="18" charset="0"/>
            </a:endParaRPr>
          </a:p>
        </p:txBody>
      </p:sp>
      <p:grpSp>
        <p:nvGrpSpPr>
          <p:cNvPr id="2" name="组合 1"/>
          <p:cNvGrpSpPr/>
          <p:nvPr/>
        </p:nvGrpSpPr>
        <p:grpSpPr>
          <a:xfrm>
            <a:off x="899592" y="1412776"/>
            <a:ext cx="6939039" cy="1152525"/>
            <a:chOff x="1104181" y="1700213"/>
            <a:chExt cx="6939039" cy="1152525"/>
          </a:xfrm>
        </p:grpSpPr>
        <p:sp>
          <p:nvSpPr>
            <p:cNvPr id="31753" name="AutoShape 3"/>
            <p:cNvSpPr>
              <a:spLocks noChangeArrowheads="1"/>
            </p:cNvSpPr>
            <p:nvPr/>
          </p:nvSpPr>
          <p:spPr bwMode="gray">
            <a:xfrm rot="-5400000">
              <a:off x="1310755" y="1603820"/>
              <a:ext cx="939796" cy="1352944"/>
            </a:xfrm>
            <a:prstGeom prst="roundRect">
              <a:avLst>
                <a:gd name="adj" fmla="val 1666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b="0" i="0">
                <a:solidFill>
                  <a:schemeClr val="tx2"/>
                </a:solidFill>
                <a:latin typeface="+mn-lt"/>
                <a:ea typeface="宋体" panose="02010600030101010101" pitchFamily="2" charset="-122"/>
              </a:endParaRPr>
            </a:p>
          </p:txBody>
        </p:sp>
        <p:sp>
          <p:nvSpPr>
            <p:cNvPr id="41" name="AutoShape 4"/>
            <p:cNvSpPr>
              <a:spLocks noChangeArrowheads="1"/>
            </p:cNvSpPr>
            <p:nvPr/>
          </p:nvSpPr>
          <p:spPr bwMode="gray">
            <a:xfrm rot="16200000">
              <a:off x="4165600" y="-722312"/>
              <a:ext cx="1152525" cy="5997575"/>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eaLnBrk="1" hangingPunct="1">
                <a:defRPr/>
              </a:pPr>
              <a:endParaRPr lang="zh-CN" altLang="en-US" b="0" i="0" dirty="0">
                <a:latin typeface="+mn-lt"/>
                <a:ea typeface="宋体" charset="-122"/>
                <a:cs typeface="Times New Roman" pitchFamily="18" charset="0"/>
              </a:endParaRPr>
            </a:p>
          </p:txBody>
        </p:sp>
        <p:sp>
          <p:nvSpPr>
            <p:cNvPr id="31755" name="Text Box 5"/>
            <p:cNvSpPr txBox="1">
              <a:spLocks noChangeArrowheads="1"/>
            </p:cNvSpPr>
            <p:nvPr/>
          </p:nvSpPr>
          <p:spPr bwMode="gray">
            <a:xfrm>
              <a:off x="1268092" y="1975042"/>
              <a:ext cx="3732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kumimoji="1" lang="en-US" altLang="ko-KR" sz="3600" i="0" dirty="0">
                  <a:solidFill>
                    <a:schemeClr val="bg1"/>
                  </a:solidFill>
                  <a:latin typeface="+mn-lt"/>
                  <a:ea typeface="Arial Unicode MS" panose="020B0604020202020204" pitchFamily="34" charset="-122"/>
                  <a:cs typeface="Arial Unicode MS" panose="020B0604020202020204" pitchFamily="34" charset="-122"/>
                </a:rPr>
                <a:t>1</a:t>
              </a:r>
            </a:p>
          </p:txBody>
        </p:sp>
        <p:sp>
          <p:nvSpPr>
            <p:cNvPr id="43" name="Text Box 5"/>
            <p:cNvSpPr txBox="1">
              <a:spLocks noChangeArrowheads="1"/>
            </p:cNvSpPr>
            <p:nvPr/>
          </p:nvSpPr>
          <p:spPr bwMode="gray">
            <a:xfrm>
              <a:off x="1863963" y="2006366"/>
              <a:ext cx="6179257" cy="64633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latinLnBrk="1" hangingPunct="1">
                <a:defRPr/>
              </a:pPr>
              <a:r>
                <a:rPr kumimoji="1" lang="zh-CN" altLang="en-US" sz="3600" i="0" spc="50" dirty="0">
                  <a:ln w="11430"/>
                  <a:solidFill>
                    <a:srgbClr val="0033CC"/>
                  </a:solidFill>
                  <a:latin typeface="+mn-lt"/>
                  <a:ea typeface="微软雅黑" pitchFamily="34" charset="-122"/>
                  <a:cs typeface="Times New Roman" pitchFamily="18" charset="0"/>
                </a:rPr>
                <a:t>数据平台概述</a:t>
              </a:r>
            </a:p>
          </p:txBody>
        </p:sp>
      </p:grpSp>
      <p:grpSp>
        <p:nvGrpSpPr>
          <p:cNvPr id="4" name="组合 3"/>
          <p:cNvGrpSpPr/>
          <p:nvPr/>
        </p:nvGrpSpPr>
        <p:grpSpPr>
          <a:xfrm>
            <a:off x="899592" y="4303248"/>
            <a:ext cx="6627346" cy="1008063"/>
            <a:chOff x="1136933" y="4365625"/>
            <a:chExt cx="6627346" cy="1008063"/>
          </a:xfrm>
        </p:grpSpPr>
        <p:sp>
          <p:nvSpPr>
            <p:cNvPr id="31746" name="AutoShape 3"/>
            <p:cNvSpPr>
              <a:spLocks noChangeArrowheads="1"/>
            </p:cNvSpPr>
            <p:nvPr/>
          </p:nvSpPr>
          <p:spPr bwMode="gray">
            <a:xfrm rot="16200000">
              <a:off x="1343508" y="4193184"/>
              <a:ext cx="939796" cy="1352945"/>
            </a:xfrm>
            <a:prstGeom prst="roundRect">
              <a:avLst>
                <a:gd name="adj" fmla="val 1666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b="0" i="0">
                <a:solidFill>
                  <a:schemeClr val="tx2"/>
                </a:solidFill>
                <a:latin typeface="+mn-lt"/>
                <a:ea typeface="宋体" panose="02010600030101010101" pitchFamily="2" charset="-122"/>
              </a:endParaRPr>
            </a:p>
          </p:txBody>
        </p:sp>
        <p:sp>
          <p:nvSpPr>
            <p:cNvPr id="12" name="AutoShape 4"/>
            <p:cNvSpPr>
              <a:spLocks noChangeArrowheads="1"/>
            </p:cNvSpPr>
            <p:nvPr/>
          </p:nvSpPr>
          <p:spPr bwMode="gray">
            <a:xfrm rot="16200000">
              <a:off x="4259964" y="1869374"/>
              <a:ext cx="1008063" cy="6000566"/>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eaLnBrk="1" hangingPunct="1">
                <a:defRPr/>
              </a:pPr>
              <a:endParaRPr lang="zh-CN" altLang="en-US" b="0" i="0" dirty="0">
                <a:latin typeface="+mn-lt"/>
                <a:ea typeface="宋体" charset="-122"/>
                <a:cs typeface="Times New Roman" pitchFamily="18" charset="0"/>
              </a:endParaRPr>
            </a:p>
          </p:txBody>
        </p:sp>
        <p:sp>
          <p:nvSpPr>
            <p:cNvPr id="32" name="Text Box 5"/>
            <p:cNvSpPr txBox="1">
              <a:spLocks noChangeArrowheads="1"/>
            </p:cNvSpPr>
            <p:nvPr/>
          </p:nvSpPr>
          <p:spPr bwMode="gray">
            <a:xfrm>
              <a:off x="1956635" y="4580476"/>
              <a:ext cx="5661018" cy="64633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latinLnBrk="1" hangingPunct="1">
                <a:defRPr/>
              </a:pPr>
              <a:r>
                <a:rPr kumimoji="1" lang="zh-CN" altLang="en-US" sz="3600" i="0" spc="50" dirty="0">
                  <a:ln w="11430"/>
                  <a:solidFill>
                    <a:srgbClr val="0033CC"/>
                  </a:solidFill>
                  <a:latin typeface="+mn-lt"/>
                  <a:ea typeface="微软雅黑" pitchFamily="34" charset="-122"/>
                  <a:cs typeface="Times New Roman" pitchFamily="18" charset="0"/>
                </a:rPr>
                <a:t>指标内涵解读</a:t>
              </a:r>
            </a:p>
          </p:txBody>
        </p:sp>
        <p:sp>
          <p:nvSpPr>
            <p:cNvPr id="31757" name="Text Box 5"/>
            <p:cNvSpPr txBox="1">
              <a:spLocks noChangeArrowheads="1"/>
            </p:cNvSpPr>
            <p:nvPr/>
          </p:nvSpPr>
          <p:spPr bwMode="gray">
            <a:xfrm>
              <a:off x="1310707" y="4519957"/>
              <a:ext cx="3715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kumimoji="1" lang="en-US" altLang="ko-KR" sz="3600" i="0">
                  <a:solidFill>
                    <a:schemeClr val="bg1"/>
                  </a:solidFill>
                  <a:latin typeface="+mn-lt"/>
                  <a:ea typeface="Arial Unicode MS" panose="020B0604020202020204" pitchFamily="34" charset="-122"/>
                  <a:cs typeface="Arial Unicode MS" panose="020B0604020202020204" pitchFamily="34" charset="-122"/>
                </a:rPr>
                <a:t>3</a:t>
              </a:r>
            </a:p>
          </p:txBody>
        </p:sp>
      </p:grpSp>
      <p:grpSp>
        <p:nvGrpSpPr>
          <p:cNvPr id="3" name="组合 2"/>
          <p:cNvGrpSpPr/>
          <p:nvPr/>
        </p:nvGrpSpPr>
        <p:grpSpPr>
          <a:xfrm>
            <a:off x="911918" y="2886751"/>
            <a:ext cx="6883677" cy="1152525"/>
            <a:chOff x="1106429" y="3021013"/>
            <a:chExt cx="6883677" cy="1152525"/>
          </a:xfrm>
        </p:grpSpPr>
        <p:sp>
          <p:nvSpPr>
            <p:cNvPr id="31749" name="AutoShape 3"/>
            <p:cNvSpPr>
              <a:spLocks noChangeArrowheads="1"/>
            </p:cNvSpPr>
            <p:nvPr/>
          </p:nvSpPr>
          <p:spPr bwMode="gray">
            <a:xfrm rot="-5400000">
              <a:off x="1313005" y="2931938"/>
              <a:ext cx="939794" cy="1352945"/>
            </a:xfrm>
            <a:prstGeom prst="roundRect">
              <a:avLst>
                <a:gd name="adj" fmla="val 1666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b="0" i="0">
                <a:solidFill>
                  <a:schemeClr val="tx2"/>
                </a:solidFill>
                <a:latin typeface="+mn-lt"/>
                <a:ea typeface="宋体" panose="02010600030101010101" pitchFamily="2" charset="-122"/>
              </a:endParaRPr>
            </a:p>
          </p:txBody>
        </p:sp>
        <p:sp>
          <p:nvSpPr>
            <p:cNvPr id="30" name="AutoShape 4"/>
            <p:cNvSpPr>
              <a:spLocks noChangeArrowheads="1"/>
            </p:cNvSpPr>
            <p:nvPr/>
          </p:nvSpPr>
          <p:spPr bwMode="gray">
            <a:xfrm rot="16200000">
              <a:off x="4168775" y="601663"/>
              <a:ext cx="1152525" cy="5991225"/>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eaLnBrk="1" hangingPunct="1">
                <a:defRPr/>
              </a:pPr>
              <a:endParaRPr lang="zh-CN" altLang="en-US" b="0" i="0" dirty="0">
                <a:latin typeface="+mn-lt"/>
                <a:ea typeface="宋体" charset="-122"/>
                <a:cs typeface="Times New Roman" pitchFamily="18" charset="0"/>
              </a:endParaRPr>
            </a:p>
          </p:txBody>
        </p:sp>
        <p:sp>
          <p:nvSpPr>
            <p:cNvPr id="31751" name="Text Box 5"/>
            <p:cNvSpPr txBox="1">
              <a:spLocks noChangeArrowheads="1"/>
            </p:cNvSpPr>
            <p:nvPr/>
          </p:nvSpPr>
          <p:spPr bwMode="gray">
            <a:xfrm>
              <a:off x="1248077" y="3284984"/>
              <a:ext cx="3715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kumimoji="1" lang="en-US" altLang="ko-KR" sz="3600" i="0" dirty="0">
                  <a:solidFill>
                    <a:schemeClr val="bg1"/>
                  </a:solidFill>
                  <a:latin typeface="+mn-lt"/>
                  <a:ea typeface="Arial Unicode MS" panose="020B0604020202020204" pitchFamily="34" charset="-122"/>
                  <a:cs typeface="Arial Unicode MS" panose="020B0604020202020204" pitchFamily="34" charset="-122"/>
                </a:rPr>
                <a:t>2</a:t>
              </a:r>
            </a:p>
          </p:txBody>
        </p:sp>
        <p:sp>
          <p:nvSpPr>
            <p:cNvPr id="14" name="Text Box 5"/>
            <p:cNvSpPr txBox="1">
              <a:spLocks noChangeArrowheads="1"/>
            </p:cNvSpPr>
            <p:nvPr/>
          </p:nvSpPr>
          <p:spPr bwMode="gray">
            <a:xfrm>
              <a:off x="1840385" y="3313711"/>
              <a:ext cx="6149721" cy="64633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latinLnBrk="1" hangingPunct="1">
                <a:defRPr/>
              </a:pPr>
              <a:r>
                <a:rPr kumimoji="1" lang="zh-CN" altLang="en-US" sz="3600" i="0" spc="50" dirty="0">
                  <a:ln w="11430"/>
                  <a:solidFill>
                    <a:srgbClr val="0033CC"/>
                  </a:solidFill>
                  <a:latin typeface="+mn-lt"/>
                  <a:ea typeface="微软雅黑" pitchFamily="34" charset="-122"/>
                  <a:cs typeface="Times New Roman" pitchFamily="18" charset="0"/>
                </a:rPr>
                <a:t>填报整体要求说明</a:t>
              </a:r>
              <a:endParaRPr kumimoji="1" lang="en-US" altLang="zh-CN" sz="3600" i="0" spc="50" dirty="0">
                <a:ln w="11430"/>
                <a:solidFill>
                  <a:srgbClr val="0033CC"/>
                </a:solidFill>
                <a:latin typeface="+mn-lt"/>
                <a:ea typeface="微软雅黑" pitchFamily="34" charset="-122"/>
                <a:cs typeface="Times New Roman" pitchFamily="18" charset="0"/>
              </a:endParaRPr>
            </a:p>
          </p:txBody>
        </p:sp>
      </p:gr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9523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5.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1-5-2  </a:t>
            </a:r>
            <a:r>
              <a:rPr lang="zh-CN" altLang="en-US" i="0" dirty="0">
                <a:latin typeface="+mn-lt"/>
                <a:ea typeface="宋体" panose="02010600030101010101" pitchFamily="2" charset="-122"/>
              </a:rPr>
              <a:t>专业大类情况  </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8" name="Rectangle 1"/>
          <p:cNvSpPr>
            <a:spLocks noChangeArrowheads="1"/>
          </p:cNvSpPr>
          <p:nvPr/>
        </p:nvSpPr>
        <p:spPr bwMode="auto">
          <a:xfrm>
            <a:off x="500034" y="3714752"/>
            <a:ext cx="8353425" cy="2395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r>
              <a:rPr lang="zh-CN" altLang="en-US" sz="2200" i="0" dirty="0">
                <a:latin typeface="+mn-lt"/>
                <a:ea typeface="仿宋" panose="02010609060101010101" pitchFamily="49" charset="-122"/>
              </a:rPr>
              <a:t>如大类分流不限定单位，则单位</a:t>
            </a:r>
            <a:r>
              <a:rPr lang="zh-CN" altLang="en-US" sz="2200" i="0" dirty="0" smtClean="0">
                <a:latin typeface="+mn-lt"/>
                <a:ea typeface="仿宋" panose="02010609060101010101" pitchFamily="49" charset="-122"/>
              </a:rPr>
              <a:t>号填“</a:t>
            </a:r>
            <a:r>
              <a:rPr lang="en-US" sz="2200" i="0" dirty="0">
                <a:latin typeface="+mn-lt"/>
                <a:ea typeface="仿宋" panose="02010609060101010101" pitchFamily="49" charset="-122"/>
              </a:rPr>
              <a:t>000</a:t>
            </a:r>
            <a:r>
              <a:rPr lang="zh-CN" altLang="en-US" sz="2200" i="0" dirty="0">
                <a:latin typeface="+mn-lt"/>
                <a:ea typeface="仿宋" panose="02010609060101010101" pitchFamily="49" charset="-122"/>
              </a:rPr>
              <a:t>”</a:t>
            </a:r>
            <a:endParaRPr lang="en-US" altLang="zh-CN" sz="2200" i="0" dirty="0" bmk="_Toc392188109">
              <a:latin typeface="+mn-lt"/>
              <a:ea typeface="仿宋" panose="02010609060101010101" pitchFamily="49" charset="-122"/>
              <a:cs typeface="楷体" panose="02010609060101010101" pitchFamily="49" charset="-122"/>
            </a:endParaRPr>
          </a:p>
          <a:p>
            <a:pPr marL="457200" indent="-457200">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r>
              <a:rPr lang="zh-CN" altLang="en-US" sz="2200" i="0" dirty="0">
                <a:latin typeface="+mn-lt"/>
                <a:ea typeface="仿宋" panose="02010609060101010101" pitchFamily="49" charset="-122"/>
              </a:rPr>
              <a:t>如大类分流不限定专业，</a:t>
            </a:r>
            <a:r>
              <a:rPr lang="zh-CN" altLang="en-US" sz="2200" i="0" dirty="0" smtClean="0">
                <a:latin typeface="+mn-lt"/>
                <a:ea typeface="仿宋" panose="02010609060101010101" pitchFamily="49" charset="-122"/>
              </a:rPr>
              <a:t>则专业名称</a:t>
            </a:r>
            <a:r>
              <a:rPr lang="zh-CN" altLang="en-US" sz="2200" i="0" dirty="0">
                <a:latin typeface="+mn-lt"/>
                <a:ea typeface="仿宋" panose="02010609060101010101" pitchFamily="49" charset="-122"/>
              </a:rPr>
              <a:t>填</a:t>
            </a:r>
            <a:r>
              <a:rPr lang="zh-CN" altLang="en-US" sz="2200" i="0" dirty="0" smtClean="0">
                <a:latin typeface="+mn-lt"/>
                <a:ea typeface="仿宋" panose="02010609060101010101" pitchFamily="49" charset="-122"/>
              </a:rPr>
              <a:t>“不限定专业”，专业代码</a:t>
            </a:r>
            <a:r>
              <a:rPr lang="zh-CN" altLang="en-US" sz="2200" i="0" dirty="0">
                <a:latin typeface="+mn-lt"/>
                <a:ea typeface="仿宋" panose="02010609060101010101" pitchFamily="49" charset="-122"/>
              </a:rPr>
              <a:t>填</a:t>
            </a:r>
            <a:r>
              <a:rPr lang="zh-CN" altLang="en-US" sz="2200" i="0" dirty="0" smtClean="0">
                <a:latin typeface="+mn-lt"/>
                <a:ea typeface="仿宋" panose="02010609060101010101" pitchFamily="49" charset="-122"/>
              </a:rPr>
              <a:t>“</a:t>
            </a:r>
            <a:r>
              <a:rPr lang="en-US" sz="2200" i="0" dirty="0">
                <a:latin typeface="+mn-lt"/>
                <a:ea typeface="仿宋" panose="02010609060101010101" pitchFamily="49" charset="-122"/>
              </a:rPr>
              <a:t>000000</a:t>
            </a:r>
            <a:r>
              <a:rPr lang="zh-CN" altLang="en-US" sz="2200" i="0" dirty="0">
                <a:latin typeface="+mn-lt"/>
                <a:ea typeface="仿宋" panose="02010609060101010101" pitchFamily="49" charset="-122"/>
              </a:rPr>
              <a:t>” </a:t>
            </a:r>
            <a:r>
              <a:rPr lang="zh-CN" altLang="en-US" sz="2200" i="0" dirty="0" bmk="_Toc392188109">
                <a:latin typeface="+mn-lt"/>
                <a:ea typeface="仿宋" panose="02010609060101010101" pitchFamily="49" charset="-122"/>
                <a:cs typeface="楷体" panose="02010609060101010101" pitchFamily="49" charset="-122"/>
              </a:rPr>
              <a:t>。</a:t>
            </a:r>
            <a:endParaRPr lang="en-US" altLang="zh-CN" sz="2200" i="0" dirty="0" bmk="_Toc392188109">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defRPr/>
            </a:pPr>
            <a:endParaRPr lang="zh-CN" altLang="en-US" sz="2200" i="0" dirty="0" bmk="_Toc392188109">
              <a:latin typeface="+mn-lt"/>
              <a:ea typeface="仿宋" panose="02010609060101010101" pitchFamily="49" charset="-122"/>
              <a:cs typeface="楷体" panose="02010609060101010101"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3944178866"/>
              </p:ext>
            </p:extLst>
          </p:nvPr>
        </p:nvGraphicFramePr>
        <p:xfrm>
          <a:off x="500034" y="1643050"/>
          <a:ext cx="7848872" cy="1986819"/>
        </p:xfrm>
        <a:graphic>
          <a:graphicData uri="http://schemas.openxmlformats.org/drawingml/2006/table">
            <a:tbl>
              <a:tblPr>
                <a:tableStyleId>{5C22544A-7EE6-4342-B048-85BDC9FD1C3A}</a:tableStyleId>
              </a:tblPr>
              <a:tblGrid>
                <a:gridCol w="1187439"/>
                <a:gridCol w="1060122"/>
                <a:gridCol w="1402407"/>
                <a:gridCol w="1358262"/>
                <a:gridCol w="1358262"/>
                <a:gridCol w="1482380"/>
              </a:tblGrid>
              <a:tr h="944023">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大类名称</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大类代码</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分流时间</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所属</a:t>
                      </a:r>
                      <a:endPar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endParaRPr>
                    </a:p>
                    <a:p>
                      <a:pPr algn="ctr">
                        <a:spcAft>
                          <a:spcPts val="0"/>
                        </a:spcAft>
                      </a:pPr>
                      <a:r>
                        <a:rPr kumimoji="0" 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单位</a:t>
                      </a: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号</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包含校内专业代码</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包含校内专业名称</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98">
                <a:tc>
                  <a:txBody>
                    <a:bodyPr/>
                    <a:lstStyle/>
                    <a:p>
                      <a:pPr algn="ctr">
                        <a:spcAft>
                          <a:spcPts val="0"/>
                        </a:spcAft>
                      </a:pP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机械类</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1201</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4</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101</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102020</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机械工程</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98">
                <a:tc>
                  <a:txBody>
                    <a:bodyPr/>
                    <a:lstStyle/>
                    <a:p>
                      <a:pPr algn="ctr">
                        <a:spcAft>
                          <a:spcPts val="0"/>
                        </a:spcAft>
                      </a:pP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机械类</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1201</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4</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102</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123323</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机械自动化</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424024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2707"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6.</a:t>
            </a:r>
            <a:r>
              <a:rPr lang="zh-CN" altLang="zh-CN" dirty="0">
                <a:solidFill>
                  <a:schemeClr val="tx2"/>
                </a:solidFill>
                <a:latin typeface="+mn-lt"/>
                <a:ea typeface="宋体" panose="02010600030101010101" pitchFamily="2" charset="-122"/>
              </a:rPr>
              <a:t> </a:t>
            </a:r>
            <a:r>
              <a:rPr lang="zh-CN" altLang="zh-CN" i="0" dirty="0">
                <a:latin typeface="+mn-lt"/>
                <a:ea typeface="宋体" panose="02010600030101010101" pitchFamily="2" charset="-122"/>
              </a:rPr>
              <a:t>表</a:t>
            </a:r>
            <a:r>
              <a:rPr lang="en-US" altLang="zh-CN" i="0" dirty="0">
                <a:latin typeface="+mn-lt"/>
                <a:ea typeface="宋体" panose="02010600030101010101" pitchFamily="2" charset="-122"/>
              </a:rPr>
              <a:t>1</a:t>
            </a:r>
            <a:r>
              <a:rPr lang="zh-CN" altLang="zh-CN" i="0" dirty="0">
                <a:latin typeface="+mn-lt"/>
                <a:ea typeface="宋体" panose="02010600030101010101" pitchFamily="2" charset="-122"/>
              </a:rPr>
              <a:t>-</a:t>
            </a:r>
            <a:r>
              <a:rPr lang="en-US" altLang="zh-CN" i="0" dirty="0">
                <a:latin typeface="+mn-lt"/>
                <a:ea typeface="宋体" panose="02010600030101010101" pitchFamily="2" charset="-122"/>
              </a:rPr>
              <a:t>6</a:t>
            </a:r>
            <a:r>
              <a:rPr lang="zh-CN" altLang="zh-CN" i="0" dirty="0">
                <a:latin typeface="+mn-lt"/>
                <a:ea typeface="宋体" panose="02010600030101010101" pitchFamily="2" charset="-122"/>
              </a:rPr>
              <a:t>-1  </a:t>
            </a:r>
            <a:r>
              <a:rPr lang="zh-CN" altLang="en-US" i="0" dirty="0">
                <a:latin typeface="+mn-lt"/>
                <a:ea typeface="宋体" panose="02010600030101010101" pitchFamily="2" charset="-122"/>
              </a:rPr>
              <a:t>教职工</a:t>
            </a:r>
            <a:r>
              <a:rPr lang="zh-CN" altLang="zh-CN" i="0" dirty="0">
                <a:latin typeface="+mn-lt"/>
                <a:ea typeface="宋体" panose="02010600030101010101" pitchFamily="2" charset="-122"/>
              </a:rPr>
              <a:t>基本信息</a:t>
            </a:r>
            <a:r>
              <a:rPr lang="zh-CN" altLang="en-US" i="0" dirty="0">
                <a:latin typeface="+mn-lt"/>
                <a:ea typeface="宋体" panose="02010600030101010101" pitchFamily="2" charset="-122"/>
              </a:rPr>
              <a:t>（时点）</a:t>
            </a:r>
            <a:r>
              <a:rPr lang="zh-CN" altLang="zh-CN" i="0" dirty="0">
                <a:latin typeface="+mn-lt"/>
                <a:ea typeface="宋体" panose="02010600030101010101" pitchFamily="2" charset="-122"/>
              </a:rPr>
              <a:t> </a:t>
            </a:r>
          </a:p>
        </p:txBody>
      </p:sp>
      <p:sp>
        <p:nvSpPr>
          <p:cNvPr id="7" name="Rectangle 1"/>
          <p:cNvSpPr>
            <a:spLocks noChangeArrowheads="1"/>
          </p:cNvSpPr>
          <p:nvPr/>
        </p:nvSpPr>
        <p:spPr bwMode="auto">
          <a:xfrm>
            <a:off x="179388" y="2833861"/>
            <a:ext cx="8822214" cy="4129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ts val="32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“工号”：</a:t>
            </a:r>
            <a:r>
              <a:rPr lang="zh-CN" altLang="en-US" sz="2200" i="0" dirty="0" smtClean="0" bmk="_Toc392188109">
                <a:latin typeface="+mn-lt"/>
                <a:ea typeface="仿宋" panose="02010609060101010101" pitchFamily="49" charset="-122"/>
                <a:cs typeface="楷体" panose="02010609060101010101" pitchFamily="49" charset="-122"/>
              </a:rPr>
              <a:t>学校</a:t>
            </a:r>
            <a:r>
              <a:rPr lang="zh-CN" altLang="en-US" sz="2200" i="0" dirty="0" bmk="_Toc392188109">
                <a:latin typeface="+mn-lt"/>
                <a:ea typeface="仿宋" panose="02010609060101010101" pitchFamily="49" charset="-122"/>
                <a:cs typeface="楷体" panose="02010609060101010101" pitchFamily="49" charset="-122"/>
              </a:rPr>
              <a:t>对教职工的管理编号（不含工勤人员</a:t>
            </a:r>
            <a:r>
              <a:rPr lang="zh-CN" altLang="en-US" sz="2200" i="0" dirty="0" smtClean="0" bmk="_Toc392188109">
                <a:latin typeface="+mn-lt"/>
                <a:ea typeface="仿宋" panose="02010609060101010101" pitchFamily="49" charset="-122"/>
                <a:cs typeface="楷体" panose="02010609060101010101" pitchFamily="49" charset="-122"/>
              </a:rPr>
              <a:t>），</a:t>
            </a:r>
            <a:r>
              <a:rPr lang="zh-CN" altLang="en-US" sz="2200" i="0" dirty="0" bmk="_Toc392188109">
                <a:solidFill>
                  <a:srgbClr val="FF0000"/>
                </a:solidFill>
                <a:latin typeface="+mn-lt"/>
                <a:ea typeface="+mj-ea"/>
                <a:cs typeface="楷体" panose="02010609060101010101" pitchFamily="49" charset="-122"/>
              </a:rPr>
              <a:t>一人一</a:t>
            </a:r>
            <a:r>
              <a:rPr lang="zh-CN" altLang="en-US" sz="2200" i="0" dirty="0" smtClean="0" bmk="_Toc392188109">
                <a:solidFill>
                  <a:srgbClr val="FF0000"/>
                </a:solidFill>
                <a:latin typeface="+mn-lt"/>
                <a:ea typeface="+mj-ea"/>
                <a:cs typeface="楷体" panose="02010609060101010101" pitchFamily="49" charset="-122"/>
              </a:rPr>
              <a:t>号</a:t>
            </a:r>
            <a:endParaRPr lang="en-US" altLang="zh-CN" sz="2200" i="0" dirty="0" smtClean="0" bmk="_Toc392188109">
              <a:solidFill>
                <a:srgbClr val="FF0000"/>
              </a:solidFill>
              <a:latin typeface="+mn-lt"/>
              <a:ea typeface="+mj-ea"/>
              <a:cs typeface="楷体" panose="02010609060101010101" pitchFamily="49" charset="-122"/>
            </a:endParaRPr>
          </a:p>
          <a:p>
            <a:pPr marL="457200" indent="-457200" algn="just">
              <a:lnSpc>
                <a:spcPts val="3200"/>
              </a:lnSpc>
              <a:defRPr/>
            </a:pPr>
            <a:r>
              <a:rPr lang="zh-CN" altLang="en-US" sz="2200" i="0" dirty="0" smtClean="0" bmk="_Toc392188109">
                <a:latin typeface="+mn-lt"/>
                <a:ea typeface="仿宋" panose="02010609060101010101" pitchFamily="49" charset="-122"/>
                <a:cs typeface="楷体" panose="02010609060101010101" pitchFamily="49" charset="-122"/>
              </a:rPr>
              <a:t> </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“当年离职”</a:t>
            </a:r>
            <a:r>
              <a:rPr lang="zh-CN" altLang="en-US" sz="2200" i="0" dirty="0" bmk="_Toc392188109">
                <a:latin typeface="+mn-lt"/>
                <a:ea typeface="+mj-ea"/>
                <a:cs typeface="楷体" panose="02010609060101010101" pitchFamily="49" charset="-122"/>
              </a:rPr>
              <a:t>：</a:t>
            </a:r>
            <a:r>
              <a:rPr lang="zh-CN" altLang="en-US" sz="2200" i="0" dirty="0" bmk="_Toc392188109">
                <a:latin typeface="+mn-lt"/>
                <a:ea typeface="仿宋" panose="02010609060101010101" pitchFamily="49" charset="-122"/>
                <a:cs typeface="楷体" panose="02010609060101010101" pitchFamily="49" charset="-122"/>
              </a:rPr>
              <a:t>教职工信息与课程信息通过授课教师工号关联，为避免出现上学年授课，但按时点要求统计时已离职的教师无法计入，特设立此项数据。离职人员不计入教职工教师人数（时点）的统计</a:t>
            </a:r>
            <a:r>
              <a:rPr lang="zh-CN" altLang="en-US" sz="2200" i="0" dirty="0" smtClean="0" bmk="_Toc392188109">
                <a:latin typeface="+mn-lt"/>
                <a:ea typeface="仿宋" panose="02010609060101010101" pitchFamily="49" charset="-122"/>
                <a:cs typeface="楷体" panose="02010609060101010101" pitchFamily="49" charset="-122"/>
              </a:rPr>
              <a:t>。（</a:t>
            </a:r>
            <a:r>
              <a:rPr lang="zh-CN" altLang="en-US" sz="2200" i="0" dirty="0" bmk="_Toc392188109">
                <a:solidFill>
                  <a:srgbClr val="FF0000"/>
                </a:solidFill>
                <a:latin typeface="+mn-lt"/>
                <a:ea typeface="仿宋" panose="02010609060101010101" pitchFamily="49" charset="-122"/>
                <a:cs typeface="楷体" panose="02010609060101010101" pitchFamily="49" charset="-122"/>
              </a:rPr>
              <a:t>外聘教师同理</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cs typeface="楷体" panose="02010609060101010101" pitchFamily="49" charset="-122"/>
              </a:rPr>
              <a:t>“学科类别”：</a:t>
            </a:r>
            <a:r>
              <a:rPr lang="zh-CN" altLang="en-US" sz="2200" i="0" dirty="0" smtClean="0" bmk="_Toc392188109">
                <a:ea typeface="仿宋" panose="02010609060101010101" pitchFamily="49" charset="-122"/>
                <a:cs typeface="楷体" panose="02010609060101010101" pitchFamily="49" charset="-122"/>
              </a:rPr>
              <a:t>指的是该教职工最高学位对应的</a:t>
            </a:r>
            <a:r>
              <a:rPr lang="zh-CN" altLang="en-US" sz="2200" i="0" dirty="0" smtClean="0" bmk="_Toc392188109">
                <a:solidFill>
                  <a:srgbClr val="FF0000"/>
                </a:solidFill>
                <a:cs typeface="楷体" panose="02010609060101010101" pitchFamily="49" charset="-122"/>
              </a:rPr>
              <a:t>一级学科</a:t>
            </a:r>
            <a:r>
              <a:rPr lang="zh-CN" altLang="en-US" sz="2200" i="0" dirty="0" smtClean="0" bmk="_Toc392188109">
                <a:cs typeface="楷体" panose="02010609060101010101" pitchFamily="49" charset="-122"/>
              </a:rPr>
              <a:t>，如无法对应，填“</a:t>
            </a:r>
            <a:r>
              <a:rPr lang="zh-CN" altLang="en-US" sz="2200" i="0" dirty="0" smtClean="0" bmk="_Toc392188109">
                <a:solidFill>
                  <a:srgbClr val="FF0000"/>
                </a:solidFill>
                <a:cs typeface="楷体" panose="02010609060101010101" pitchFamily="49" charset="-122"/>
              </a:rPr>
              <a:t>无</a:t>
            </a:r>
            <a:r>
              <a:rPr lang="zh-CN" altLang="en-US" sz="2200" i="0" dirty="0" smtClean="0" bmk="_Toc392188109">
                <a:cs typeface="楷体" panose="02010609060101010101" pitchFamily="49" charset="-122"/>
              </a:rPr>
              <a:t>”</a:t>
            </a:r>
            <a:r>
              <a:rPr lang="zh-CN" altLang="en-US" sz="2200" i="0" dirty="0" smtClean="0" bmk="_Toc392188109">
                <a:ea typeface="仿宋" panose="02010609060101010101" pitchFamily="49" charset="-122"/>
                <a:cs typeface="楷体" panose="02010609060101010101" pitchFamily="49" charset="-122"/>
              </a:rPr>
              <a:t>。</a:t>
            </a: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932" y="1774235"/>
            <a:ext cx="8382000" cy="107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8104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2707"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6.</a:t>
            </a:r>
            <a:r>
              <a:rPr lang="zh-CN" altLang="zh-CN" dirty="0">
                <a:solidFill>
                  <a:schemeClr val="tx2"/>
                </a:solidFill>
                <a:latin typeface="+mn-lt"/>
                <a:ea typeface="宋体" panose="02010600030101010101" pitchFamily="2" charset="-122"/>
              </a:rPr>
              <a:t> </a:t>
            </a:r>
            <a:r>
              <a:rPr lang="zh-CN" altLang="zh-CN" i="0" dirty="0">
                <a:latin typeface="+mn-lt"/>
                <a:ea typeface="宋体" panose="02010600030101010101" pitchFamily="2" charset="-122"/>
              </a:rPr>
              <a:t>表</a:t>
            </a:r>
            <a:r>
              <a:rPr lang="en-US" altLang="zh-CN" i="0" dirty="0">
                <a:latin typeface="+mn-lt"/>
                <a:ea typeface="宋体" panose="02010600030101010101" pitchFamily="2" charset="-122"/>
              </a:rPr>
              <a:t>1</a:t>
            </a:r>
            <a:r>
              <a:rPr lang="zh-CN" altLang="zh-CN" i="0" dirty="0">
                <a:latin typeface="+mn-lt"/>
                <a:ea typeface="宋体" panose="02010600030101010101" pitchFamily="2" charset="-122"/>
              </a:rPr>
              <a:t>-</a:t>
            </a:r>
            <a:r>
              <a:rPr lang="en-US" altLang="zh-CN" i="0" dirty="0">
                <a:latin typeface="+mn-lt"/>
                <a:ea typeface="宋体" panose="02010600030101010101" pitchFamily="2" charset="-122"/>
              </a:rPr>
              <a:t>6</a:t>
            </a:r>
            <a:r>
              <a:rPr lang="zh-CN" altLang="zh-CN" i="0" dirty="0">
                <a:latin typeface="+mn-lt"/>
                <a:ea typeface="宋体" panose="02010600030101010101" pitchFamily="2" charset="-122"/>
              </a:rPr>
              <a:t>-1  </a:t>
            </a:r>
            <a:r>
              <a:rPr lang="zh-CN" altLang="en-US" i="0" dirty="0">
                <a:latin typeface="+mn-lt"/>
                <a:ea typeface="宋体" panose="02010600030101010101" pitchFamily="2" charset="-122"/>
              </a:rPr>
              <a:t>教职工</a:t>
            </a:r>
            <a:r>
              <a:rPr lang="zh-CN" altLang="zh-CN" i="0" dirty="0">
                <a:latin typeface="+mn-lt"/>
                <a:ea typeface="宋体" panose="02010600030101010101" pitchFamily="2" charset="-122"/>
              </a:rPr>
              <a:t>基本信息</a:t>
            </a:r>
            <a:r>
              <a:rPr lang="zh-CN" altLang="en-US" i="0" dirty="0">
                <a:latin typeface="+mn-lt"/>
                <a:ea typeface="宋体" panose="02010600030101010101" pitchFamily="2" charset="-122"/>
              </a:rPr>
              <a:t>（时点）</a:t>
            </a:r>
            <a:r>
              <a:rPr lang="zh-CN" altLang="zh-CN" i="0" dirty="0">
                <a:latin typeface="+mn-lt"/>
                <a:ea typeface="宋体" panose="02010600030101010101" pitchFamily="2" charset="-122"/>
              </a:rPr>
              <a:t> </a:t>
            </a:r>
          </a:p>
        </p:txBody>
      </p:sp>
      <p:sp>
        <p:nvSpPr>
          <p:cNvPr id="7" name="Rectangle 1"/>
          <p:cNvSpPr>
            <a:spLocks noChangeArrowheads="1"/>
          </p:cNvSpPr>
          <p:nvPr/>
        </p:nvSpPr>
        <p:spPr bwMode="auto">
          <a:xfrm>
            <a:off x="214282" y="3000372"/>
            <a:ext cx="8822214" cy="2898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ts val="32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a:t>
            </a:r>
            <a:r>
              <a:rPr lang="zh-CN" altLang="en-US" sz="2200" i="0" dirty="0" bmk="_Toc392188109">
                <a:latin typeface="+mn-lt"/>
                <a:ea typeface="+mj-ea"/>
                <a:cs typeface="楷体" panose="02010609060101010101" pitchFamily="49" charset="-122"/>
              </a:rPr>
              <a:t>任教类型”</a:t>
            </a:r>
            <a:r>
              <a:rPr lang="zh-CN" altLang="en-US" sz="2200" i="0" dirty="0" bmk="_Toc392188109">
                <a:latin typeface="+mn-lt"/>
                <a:ea typeface="仿宋" panose="02010609060101010101" pitchFamily="49" charset="-122"/>
                <a:cs typeface="楷体" panose="02010609060101010101" pitchFamily="49" charset="-122"/>
              </a:rPr>
              <a:t>选择为填报为“公共课”</a:t>
            </a:r>
            <a:r>
              <a:rPr lang="zh-CN" altLang="en-US" sz="2200" i="0" dirty="0" smtClean="0" bmk="_Toc392188109">
                <a:latin typeface="+mn-lt"/>
                <a:ea typeface="仿宋" panose="02010609060101010101" pitchFamily="49" charset="-122"/>
                <a:cs typeface="楷体" panose="02010609060101010101" pitchFamily="49" charset="-122"/>
              </a:rPr>
              <a:t>和“无任教”的</a:t>
            </a:r>
            <a:r>
              <a:rPr lang="zh-CN" altLang="en-US" sz="2200" i="0" dirty="0" bmk="_Toc392188109">
                <a:latin typeface="+mn-lt"/>
                <a:ea typeface="仿宋" panose="02010609060101010101" pitchFamily="49" charset="-122"/>
                <a:cs typeface="楷体" panose="02010609060101010101" pitchFamily="49" charset="-122"/>
              </a:rPr>
              <a:t>教职工，随后三</a:t>
            </a:r>
            <a:r>
              <a:rPr lang="zh-CN" altLang="en-US" sz="2200" i="0" dirty="0" smtClean="0" bmk="_Toc392188109">
                <a:latin typeface="+mn-lt"/>
                <a:ea typeface="仿宋" panose="02010609060101010101" pitchFamily="49" charset="-122"/>
                <a:cs typeface="楷体" panose="02010609060101010101" pitchFamily="49" charset="-122"/>
              </a:rPr>
              <a:t>项（任教专业名称、代码、任教</a:t>
            </a:r>
            <a:r>
              <a:rPr lang="zh-CN" altLang="en-US" sz="2200" i="0" dirty="0" bmk="_Toc392188109">
                <a:latin typeface="+mn-lt"/>
                <a:ea typeface="仿宋" panose="02010609060101010101" pitchFamily="49" charset="-122"/>
                <a:cs typeface="楷体" panose="02010609060101010101" pitchFamily="49" charset="-122"/>
              </a:rPr>
              <a:t>时间</a:t>
            </a:r>
            <a:r>
              <a:rPr lang="zh-CN" altLang="en-US" sz="2200" i="0" dirty="0" smtClean="0" bmk="_Toc392188109">
                <a:latin typeface="+mn-lt"/>
                <a:ea typeface="仿宋" panose="02010609060101010101" pitchFamily="49" charset="-122"/>
                <a:cs typeface="楷体" panose="02010609060101010101" pitchFamily="49" charset="-122"/>
              </a:rPr>
              <a:t>）填</a:t>
            </a:r>
            <a:r>
              <a:rPr lang="zh-CN" altLang="en-US" sz="2200" i="0" dirty="0" bmk="_Toc392188109">
                <a:solidFill>
                  <a:srgbClr val="FF0000"/>
                </a:solidFill>
                <a:latin typeface="+mn-lt"/>
                <a:ea typeface="+mj-ea"/>
                <a:cs typeface="楷体" panose="02010609060101010101" pitchFamily="49" charset="-122"/>
              </a:rPr>
              <a:t>“无” </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cs typeface="楷体" panose="02010609060101010101" pitchFamily="49" charset="-122"/>
              </a:rPr>
              <a:t>“任教专业”：</a:t>
            </a:r>
            <a:r>
              <a:rPr lang="zh-CN" altLang="en-US" sz="2200" i="0" dirty="0" smtClean="0" bmk="_Toc392188109">
                <a:ea typeface="仿宋" panose="02010609060101010101" pitchFamily="49" charset="-122"/>
                <a:cs typeface="楷体" panose="02010609060101010101" pitchFamily="49" charset="-122"/>
              </a:rPr>
              <a:t>为唯一选择，按教职工主要完成的教学任务判定</a:t>
            </a:r>
            <a:endParaRPr lang="en-US" altLang="zh-CN" sz="2200" i="0" dirty="0" smtClean="0" bmk="_Toc392188109">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smtClean="0" bmk="_Toc392188109">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cs typeface="楷体" panose="02010609060101010101" pitchFamily="49" charset="-122"/>
              </a:rPr>
              <a:t>“校内指导博士生数、硕士生数”均指时点时在校生人数。</a:t>
            </a:r>
            <a:endParaRPr lang="en-US" altLang="zh-CN" sz="2200" i="0" dirty="0" smtClean="0" bmk="_Toc392188109">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932" y="1774235"/>
            <a:ext cx="8382000" cy="107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8104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7.</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1-6-2  </a:t>
            </a:r>
            <a:r>
              <a:rPr lang="zh-CN" altLang="en-US" i="0" dirty="0">
                <a:latin typeface="+mn-lt"/>
                <a:ea typeface="宋体" panose="02010600030101010101" pitchFamily="2" charset="-122"/>
              </a:rPr>
              <a:t>外聘教师基本信息（时点）</a:t>
            </a:r>
          </a:p>
        </p:txBody>
      </p:sp>
      <p:sp>
        <p:nvSpPr>
          <p:cNvPr id="7" name="Rectangle 1"/>
          <p:cNvSpPr>
            <a:spLocks noChangeArrowheads="1"/>
          </p:cNvSpPr>
          <p:nvPr/>
        </p:nvSpPr>
        <p:spPr bwMode="auto">
          <a:xfrm>
            <a:off x="466676" y="3144440"/>
            <a:ext cx="7848227" cy="3580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“聘期”：</a:t>
            </a:r>
            <a:r>
              <a:rPr lang="zh-CN" altLang="en-US" sz="2200" i="0" dirty="0" smtClean="0" bmk="_Toc392188109">
                <a:latin typeface="+mn-lt"/>
                <a:ea typeface="仿宋" panose="02010609060101010101" pitchFamily="49" charset="-122"/>
                <a:cs typeface="楷体" panose="02010609060101010101" pitchFamily="49" charset="-122"/>
              </a:rPr>
              <a:t>为</a:t>
            </a:r>
            <a:r>
              <a:rPr lang="zh-CN" altLang="en-US" sz="2200" i="0" dirty="0" bmk="_Toc392188109">
                <a:latin typeface="+mn-lt"/>
                <a:ea typeface="仿宋" panose="02010609060101010101" pitchFamily="49" charset="-122"/>
                <a:cs typeface="楷体" panose="02010609060101010101" pitchFamily="49" charset="-122"/>
              </a:rPr>
              <a:t>按月统计，数字格式为</a:t>
            </a:r>
            <a:r>
              <a:rPr lang="zh-CN" altLang="en-US" sz="2200" i="0" dirty="0" smtClean="0" bmk="_Toc392188109">
                <a:latin typeface="+mn-lt"/>
                <a:ea typeface="仿宋" panose="02010609060101010101" pitchFamily="49" charset="-122"/>
                <a:cs typeface="楷体" panose="02010609060101010101" pitchFamily="49" charset="-122"/>
              </a:rPr>
              <a:t>阿拉伯数字（</a:t>
            </a:r>
            <a:r>
              <a:rPr lang="zh-CN" altLang="en-US" sz="2200" i="0" dirty="0" bmk="_Toc392188109">
                <a:latin typeface="+mn-lt"/>
                <a:ea typeface="仿宋" panose="02010609060101010101" pitchFamily="49" charset="-122"/>
                <a:cs typeface="楷体" panose="02010609060101010101" pitchFamily="49" charset="-122"/>
              </a:rPr>
              <a:t>聘期一学期及以上才统计</a:t>
            </a:r>
            <a:r>
              <a:rPr lang="zh-CN" altLang="en-US" sz="2200" i="0" dirty="0" smtClean="0" bmk="_Toc392188109">
                <a:latin typeface="+mn-lt"/>
                <a:ea typeface="仿宋" panose="02010609060101010101" pitchFamily="49" charset="-122"/>
                <a:cs typeface="楷体" panose="02010609060101010101" pitchFamily="49" charset="-122"/>
              </a:rPr>
              <a:t>），对于</a:t>
            </a:r>
            <a:r>
              <a:rPr lang="zh-CN" altLang="en-US" sz="2200" i="0" dirty="0" bmk="_Toc392188109">
                <a:latin typeface="+mn-lt"/>
                <a:ea typeface="仿宋" panose="02010609060101010101" pitchFamily="49" charset="-122"/>
                <a:cs typeface="楷体" panose="02010609060101010101" pitchFamily="49" charset="-122"/>
              </a:rPr>
              <a:t>特殊的兼职代课教师，可填在此表，但聘期填报时需</a:t>
            </a:r>
            <a:r>
              <a:rPr lang="zh-CN" altLang="en-US" sz="2200" i="0" dirty="0" bmk="_Toc392188109">
                <a:solidFill>
                  <a:srgbClr val="FF0000"/>
                </a:solidFill>
                <a:latin typeface="+mn-lt"/>
                <a:ea typeface="+mj-ea"/>
                <a:cs typeface="楷体" panose="02010609060101010101" pitchFamily="49" charset="-122"/>
              </a:rPr>
              <a:t>小于</a:t>
            </a:r>
            <a:r>
              <a:rPr lang="en-US" altLang="zh-CN" sz="2200" i="0" dirty="0" bmk="_Toc392188109">
                <a:solidFill>
                  <a:srgbClr val="FF0000"/>
                </a:solidFill>
                <a:latin typeface="+mn-lt"/>
                <a:ea typeface="+mj-ea"/>
                <a:cs typeface="楷体" panose="02010609060101010101" pitchFamily="49" charset="-122"/>
              </a:rPr>
              <a:t>6</a:t>
            </a:r>
            <a:r>
              <a:rPr lang="zh-CN" altLang="en-US" sz="2200" i="0" dirty="0" bmk="_Toc392188109">
                <a:solidFill>
                  <a:srgbClr val="FF0000"/>
                </a:solidFill>
                <a:latin typeface="+mn-lt"/>
                <a:ea typeface="+mj-ea"/>
                <a:cs typeface="楷体" panose="02010609060101010101" pitchFamily="49" charset="-122"/>
              </a:rPr>
              <a:t>个</a:t>
            </a:r>
            <a:r>
              <a:rPr lang="zh-CN" altLang="en-US" sz="2200" i="0" dirty="0" smtClean="0" bmk="_Toc392188109">
                <a:solidFill>
                  <a:srgbClr val="FF0000"/>
                </a:solidFill>
                <a:latin typeface="+mn-lt"/>
                <a:ea typeface="+mj-ea"/>
                <a:cs typeface="楷体" panose="02010609060101010101" pitchFamily="49" charset="-122"/>
              </a:rPr>
              <a:t>月。</a:t>
            </a:r>
            <a:endParaRPr lang="en-US" altLang="zh-CN" sz="2200" i="0" dirty="0" smtClean="0" bmk="_Toc392188109">
              <a:solidFill>
                <a:srgbClr val="FF0000"/>
              </a:solidFill>
              <a:latin typeface="+mn-lt"/>
              <a:ea typeface="+mj-ea"/>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cs typeface="楷体" panose="02010609060101010101" pitchFamily="49" charset="-122"/>
              </a:rPr>
              <a:t>“承担本科教学任务”：如不承担本科教学，选“无”。</a:t>
            </a:r>
            <a:endParaRPr lang="zh-CN" altLang="en-US" sz="2200" i="0" dirty="0" bmk="_Toc392188109">
              <a:latin typeface="+mn-lt"/>
              <a:ea typeface="+mj-ea"/>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“导师类别”：</a:t>
            </a:r>
            <a:r>
              <a:rPr lang="zh-CN" altLang="en-US" sz="2200" i="0" dirty="0" smtClean="0" bmk="_Toc392188109">
                <a:latin typeface="+mn-lt"/>
                <a:ea typeface="仿宋" panose="02010609060101010101" pitchFamily="49" charset="-122"/>
                <a:cs typeface="楷体" panose="02010609060101010101" pitchFamily="49" charset="-122"/>
              </a:rPr>
              <a:t>是</a:t>
            </a:r>
            <a:r>
              <a:rPr lang="zh-CN" altLang="en-US" sz="2200" i="0" dirty="0" bmk="_Toc392188109">
                <a:latin typeface="+mn-lt"/>
                <a:ea typeface="仿宋" panose="02010609060101010101" pitchFamily="49" charset="-122"/>
                <a:cs typeface="楷体" panose="02010609060101010101" pitchFamily="49" charset="-122"/>
              </a:rPr>
              <a:t>指受聘后在本校的导师类别，而非受聘前的身份。</a:t>
            </a:r>
            <a:r>
              <a:rPr lang="en-US" altLang="zh-CN" sz="2200" i="0" dirty="0" bmk="_Toc392188109">
                <a:latin typeface="+mn-lt"/>
                <a:ea typeface="仿宋" panose="02010609060101010101" pitchFamily="49" charset="-122"/>
                <a:cs typeface="楷体" panose="02010609060101010101" pitchFamily="49" charset="-122"/>
              </a:rPr>
              <a:t>1-6-1</a:t>
            </a:r>
            <a:r>
              <a:rPr lang="zh-CN" altLang="en-US" sz="2200" i="0" dirty="0" bmk="_Toc392188109">
                <a:latin typeface="+mn-lt"/>
                <a:ea typeface="仿宋" panose="02010609060101010101" pitchFamily="49" charset="-122"/>
                <a:cs typeface="楷体" panose="02010609060101010101" pitchFamily="49" charset="-122"/>
              </a:rPr>
              <a:t>中导师类别，本校教职工在外校担任也可以计入</a:t>
            </a:r>
            <a:r>
              <a:rPr lang="zh-CN" altLang="en-US" sz="2200" i="0" dirty="0" smtClean="0" bmk="_Toc392188109">
                <a:latin typeface="+mn-lt"/>
                <a:ea typeface="仿宋" panose="02010609060101010101" pitchFamily="49" charset="-122"/>
                <a:cs typeface="楷体" panose="02010609060101010101" pitchFamily="49" charset="-122"/>
              </a:rPr>
              <a:t>。</a:t>
            </a: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916832"/>
            <a:ext cx="8382000" cy="999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731376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8.</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1-7  </a:t>
            </a:r>
            <a:r>
              <a:rPr lang="zh-CN" altLang="en-US" i="0" dirty="0">
                <a:latin typeface="+mn-lt"/>
                <a:ea typeface="宋体" panose="02010600030101010101" pitchFamily="2" charset="-122"/>
              </a:rPr>
              <a:t>本科生基本情况（时点）</a:t>
            </a:r>
          </a:p>
        </p:txBody>
      </p:sp>
      <p:sp>
        <p:nvSpPr>
          <p:cNvPr id="7" name="Rectangle 1"/>
          <p:cNvSpPr>
            <a:spLocks noChangeArrowheads="1"/>
          </p:cNvSpPr>
          <p:nvPr/>
        </p:nvSpPr>
        <p:spPr bwMode="auto">
          <a:xfrm>
            <a:off x="611560" y="3319100"/>
            <a:ext cx="7467600" cy="256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“生源类别”：</a:t>
            </a:r>
            <a:r>
              <a:rPr lang="zh-CN" altLang="en-US" sz="2200" i="0" dirty="0" smtClean="0" bmk="_Toc392188109">
                <a:solidFill>
                  <a:srgbClr val="FF0000"/>
                </a:solidFill>
                <a:latin typeface="+mn-lt"/>
                <a:ea typeface="+mj-ea"/>
                <a:cs typeface="楷体" panose="02010609060101010101" pitchFamily="49" charset="-122"/>
              </a:rPr>
              <a:t>港澳台</a:t>
            </a:r>
            <a:r>
              <a:rPr lang="zh-CN" altLang="en-US" sz="2200" i="0" dirty="0" bmk="_Toc392188109">
                <a:solidFill>
                  <a:srgbClr val="FF0000"/>
                </a:solidFill>
                <a:latin typeface="+mn-lt"/>
                <a:ea typeface="+mj-ea"/>
                <a:cs typeface="楷体" panose="02010609060101010101" pitchFamily="49" charset="-122"/>
              </a:rPr>
              <a:t>学生和留学生</a:t>
            </a:r>
            <a:r>
              <a:rPr lang="zh-CN" altLang="en-US" sz="2200" i="0" dirty="0" bmk="_Toc392188109">
                <a:latin typeface="+mn-lt"/>
                <a:ea typeface="仿宋" panose="02010609060101010101" pitchFamily="49" charset="-122"/>
                <a:cs typeface="楷体" panose="02010609060101010101" pitchFamily="49" charset="-122"/>
              </a:rPr>
              <a:t>均指具有学籍的全日制在校本科生。</a:t>
            </a: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“年级”</a:t>
            </a:r>
            <a:r>
              <a:rPr lang="zh-CN" altLang="en-US" sz="2200" i="0" dirty="0" bmk="_Toc392188109">
                <a:latin typeface="+mn-lt"/>
                <a:ea typeface="+mj-ea"/>
                <a:cs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rPr>
              <a:t>要求</a:t>
            </a:r>
            <a:r>
              <a:rPr lang="zh-CN" altLang="en-US" sz="2200" i="0" dirty="0" bmk="_Toc392188109">
                <a:latin typeface="+mn-lt"/>
                <a:ea typeface="仿宋" panose="02010609060101010101" pitchFamily="49" charset="-122"/>
                <a:cs typeface="楷体" panose="02010609060101010101" pitchFamily="49" charset="-122"/>
              </a:rPr>
              <a:t>填报的数字格式为 “</a:t>
            </a:r>
            <a:r>
              <a:rPr lang="en-US" altLang="zh-CN" sz="2200" i="0" dirty="0" bmk="_Toc392188109">
                <a:solidFill>
                  <a:srgbClr val="FF0000"/>
                </a:solidFill>
                <a:latin typeface="+mn-lt"/>
                <a:ea typeface="+mj-ea"/>
                <a:cs typeface="楷体" panose="02010609060101010101" pitchFamily="49" charset="-122"/>
              </a:rPr>
              <a:t>2016</a:t>
            </a:r>
            <a:r>
              <a:rPr lang="zh-CN" altLang="en-US" sz="2200" i="0" dirty="0" bmk="_Toc392188109">
                <a:latin typeface="+mn-lt"/>
                <a:ea typeface="仿宋" panose="02010609060101010101" pitchFamily="49" charset="-122"/>
                <a:cs typeface="楷体" panose="02010609060101010101" pitchFamily="49" charset="-122"/>
              </a:rPr>
              <a:t>”。</a:t>
            </a:r>
          </a:p>
          <a:p>
            <a:pPr marL="457200" indent="-457200">
              <a:lnSpc>
                <a:spcPct val="1500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506" y="2070101"/>
            <a:ext cx="8391525"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00853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9.</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1-8  </a:t>
            </a:r>
            <a:r>
              <a:rPr lang="zh-CN" altLang="en-US" i="0" dirty="0">
                <a:latin typeface="+mn-lt"/>
                <a:ea typeface="宋体" panose="02010600030101010101" pitchFamily="2" charset="-122"/>
              </a:rPr>
              <a:t>实验场所（科研基地）（时点）</a:t>
            </a:r>
          </a:p>
        </p:txBody>
      </p:sp>
      <p:sp>
        <p:nvSpPr>
          <p:cNvPr id="7" name="Rectangle 1"/>
          <p:cNvSpPr>
            <a:spLocks noChangeArrowheads="1"/>
          </p:cNvSpPr>
          <p:nvPr/>
        </p:nvSpPr>
        <p:spPr bwMode="auto">
          <a:xfrm>
            <a:off x="580473" y="2928934"/>
            <a:ext cx="8078543" cy="307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200" i="0" dirty="0" bmk="_Toc392188109">
                <a:latin typeface="+mn-lt"/>
                <a:ea typeface="仿宋" panose="02010609060101010101" pitchFamily="49" charset="-122"/>
                <a:cs typeface="楷体" panose="02010609060101010101" pitchFamily="49" charset="-122"/>
              </a:rPr>
              <a:t>本科实验场所需按单个实验</a:t>
            </a:r>
            <a:r>
              <a:rPr lang="zh-CN" altLang="en-US" sz="2200" i="0" dirty="0" smtClean="0" bmk="_Toc392188109">
                <a:latin typeface="+mn-lt"/>
                <a:ea typeface="仿宋" panose="02010609060101010101" pitchFamily="49" charset="-122"/>
                <a:cs typeface="楷体" panose="02010609060101010101" pitchFamily="49" charset="-122"/>
              </a:rPr>
              <a:t>室（房间）填报。</a:t>
            </a: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“实验场所代码”：</a:t>
            </a:r>
            <a:r>
              <a:rPr lang="zh-CN" altLang="en-US" sz="2200" i="0" dirty="0" smtClean="0" bmk="_Toc392188109">
                <a:latin typeface="+mn-lt"/>
                <a:ea typeface="仿宋" panose="02010609060101010101" pitchFamily="49" charset="-122"/>
                <a:cs typeface="楷体" panose="02010609060101010101" pitchFamily="49" charset="-122"/>
              </a:rPr>
              <a:t>由</a:t>
            </a:r>
            <a:r>
              <a:rPr lang="zh-CN" altLang="en-US" sz="2200" i="0" dirty="0" bmk="_Toc392188109">
                <a:latin typeface="+mn-lt"/>
                <a:ea typeface="仿宋" panose="02010609060101010101" pitchFamily="49" charset="-122"/>
                <a:cs typeface="楷体" panose="02010609060101010101" pitchFamily="49" charset="-122"/>
              </a:rPr>
              <a:t>学校自行编定</a:t>
            </a:r>
            <a:r>
              <a:rPr lang="zh-CN" altLang="en-US" sz="2200" i="0" dirty="0" smtClean="0" bmk="_Toc392188109">
                <a:latin typeface="+mn-lt"/>
                <a:ea typeface="仿宋" panose="02010609060101010101" pitchFamily="49" charset="-122"/>
                <a:cs typeface="楷体" panose="02010609060101010101" pitchFamily="49" charset="-122"/>
              </a:rPr>
              <a:t>，代码须唯一。</a:t>
            </a: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“性质”：</a:t>
            </a:r>
            <a:r>
              <a:rPr lang="zh-CN" altLang="en-US" sz="2200" i="0" dirty="0" bmk="_Toc392188109">
                <a:latin typeface="+mn-lt"/>
                <a:ea typeface="仿宋" panose="02010609060101010101" pitchFamily="49" charset="-122"/>
                <a:cs typeface="楷体" panose="02010609060101010101" pitchFamily="49" charset="-122"/>
              </a:rPr>
              <a:t>如果</a:t>
            </a:r>
            <a:r>
              <a:rPr lang="zh-CN" altLang="en-US" sz="2200" i="0" dirty="0" smtClean="0" bmk="_Toc392188109">
                <a:latin typeface="+mn-lt"/>
                <a:ea typeface="仿宋" panose="02010609060101010101" pitchFamily="49" charset="-122"/>
                <a:cs typeface="楷体" panose="02010609060101010101" pitchFamily="49" charset="-122"/>
              </a:rPr>
              <a:t>选择</a:t>
            </a:r>
            <a:r>
              <a:rPr lang="zh-CN" altLang="en-US" sz="2200" i="0" dirty="0" bmk="_Toc392188109">
                <a:latin typeface="+mn-lt"/>
                <a:ea typeface="仿宋" panose="02010609060101010101" pitchFamily="49" charset="-122"/>
                <a:cs typeface="楷体" panose="02010609060101010101" pitchFamily="49" charset="-122"/>
              </a:rPr>
              <a:t>为实验</a:t>
            </a:r>
            <a:r>
              <a:rPr lang="zh-CN" altLang="en-US" sz="2200" i="0" dirty="0" smtClean="0" bmk="_Toc392188109">
                <a:latin typeface="+mn-lt"/>
                <a:ea typeface="仿宋" panose="02010609060101010101" pitchFamily="49" charset="-122"/>
                <a:cs typeface="楷体" panose="02010609060101010101" pitchFamily="49" charset="-122"/>
              </a:rPr>
              <a:t>场所，</a:t>
            </a:r>
            <a:r>
              <a:rPr lang="zh-CN" altLang="en-US" sz="2200" i="0" dirty="0" bmk="_Toc392188109">
                <a:latin typeface="+mn-lt"/>
                <a:ea typeface="仿宋" panose="02010609060101010101" pitchFamily="49" charset="-122"/>
                <a:cs typeface="楷体" panose="02010609060101010101" pitchFamily="49" charset="-122"/>
              </a:rPr>
              <a:t>“科研基地类别” 选择填报“</a:t>
            </a:r>
            <a:r>
              <a:rPr lang="zh-CN" altLang="en-US" sz="2200" i="0" dirty="0" bmk="_Toc392188109">
                <a:solidFill>
                  <a:srgbClr val="FF0000"/>
                </a:solidFill>
                <a:latin typeface="+mn-lt"/>
                <a:ea typeface="+mj-ea"/>
                <a:cs typeface="楷体" panose="02010609060101010101" pitchFamily="49" charset="-122"/>
              </a:rPr>
              <a:t>无</a:t>
            </a:r>
            <a:r>
              <a:rPr lang="zh-CN" altLang="en-US" sz="2200" i="0" dirty="0" bmk="_Toc392188109">
                <a:latin typeface="+mn-lt"/>
                <a:ea typeface="仿宋" panose="02010609060101010101" pitchFamily="49" charset="-122"/>
                <a:cs typeface="楷体" panose="02010609060101010101" pitchFamily="49" charset="-122"/>
              </a:rPr>
              <a:t>” </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仿宋" panose="02010609060101010101" pitchFamily="49" charset="-122"/>
                <a:cs typeface="楷体" panose="02010609060101010101" pitchFamily="49" charset="-122"/>
              </a:rPr>
              <a:t>实验场所与科研基地相互独立，不交叉填报。</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defRPr/>
            </a:pP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595" y="1916832"/>
            <a:ext cx="8496300"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88012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56324" name="文本框 3"/>
          <p:cNvSpPr>
            <a:spLocks noChangeArrowheads="1"/>
          </p:cNvSpPr>
          <p:nvPr/>
        </p:nvSpPr>
        <p:spPr bwMode="auto">
          <a:xfrm>
            <a:off x="755650" y="1165225"/>
            <a:ext cx="74882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1.</a:t>
            </a:r>
            <a:r>
              <a:rPr lang="zh-CN" altLang="en-US" i="0" dirty="0">
                <a:solidFill>
                  <a:srgbClr val="000000"/>
                </a:solidFill>
                <a:latin typeface="+mn-lt"/>
                <a:ea typeface="宋体" panose="02010600030101010101" pitchFamily="2" charset="-122"/>
                <a:cs typeface="Times New Roman" panose="02020603050405020304" pitchFamily="18" charset="0"/>
                <a:sym typeface="Times New Roman" panose="02020603050405020304" pitchFamily="18" charset="0"/>
              </a:rPr>
              <a:t>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表2-</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-1  图书馆   (自然年)</a:t>
            </a:r>
          </a:p>
        </p:txBody>
      </p:sp>
      <p:sp>
        <p:nvSpPr>
          <p:cNvPr id="56325" name="Rectangle 1"/>
          <p:cNvSpPr>
            <a:spLocks noChangeArrowheads="1"/>
          </p:cNvSpPr>
          <p:nvPr/>
        </p:nvSpPr>
        <p:spPr bwMode="auto">
          <a:xfrm>
            <a:off x="755650" y="4422303"/>
            <a:ext cx="8820330" cy="2056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50000"/>
              </a:lnSpc>
              <a:spcBef>
                <a:spcPct val="0"/>
              </a:spcBef>
              <a:buFont typeface="Wingdings" panose="05000000000000000000" pitchFamily="2" charset="2"/>
              <a:buChar char="n"/>
            </a:pPr>
            <a:r>
              <a:rPr lang="en-US" altLang="zh-CN" sz="2200" i="0" dirty="0">
                <a:latin typeface="+mn-lt"/>
                <a:ea typeface="+mj-ea"/>
                <a:cs typeface="Times New Roman" panose="02020603050405020304" pitchFamily="18" charset="0"/>
                <a:sym typeface="楷体" panose="02010609060101010101" pitchFamily="49" charset="-122"/>
              </a:rPr>
              <a:t> </a:t>
            </a:r>
            <a:r>
              <a:rPr lang="zh-CN" altLang="en-US" sz="2200" i="0" dirty="0" smtClean="0">
                <a:latin typeface="+mn-lt"/>
                <a:ea typeface="+mj-ea"/>
                <a:cs typeface="Times New Roman" panose="02020603050405020304" pitchFamily="18" charset="0"/>
                <a:sym typeface="楷体" panose="02010609060101010101" pitchFamily="49" charset="-122"/>
              </a:rPr>
              <a:t>数据项</a:t>
            </a:r>
            <a:r>
              <a:rPr lang="en-US" altLang="zh-CN" sz="2200" i="0" dirty="0" smtClean="0">
                <a:latin typeface="+mn-lt"/>
                <a:ea typeface="+mj-ea"/>
                <a:cs typeface="Times New Roman" panose="02020603050405020304" pitchFamily="18" charset="0"/>
                <a:sym typeface="楷体" panose="02010609060101010101" pitchFamily="49" charset="-122"/>
              </a:rPr>
              <a:t>1-2</a:t>
            </a:r>
            <a:r>
              <a:rPr lang="zh-CN" altLang="en-US" sz="2200" i="0" dirty="0" smtClean="0">
                <a:latin typeface="+mn-lt"/>
                <a:ea typeface="+mj-ea"/>
                <a:cs typeface="Times New Roman" panose="02020603050405020304" pitchFamily="18" charset="0"/>
                <a:sym typeface="楷体" panose="02010609060101010101" pitchFamily="49" charset="-122"/>
              </a:rPr>
              <a:t>：</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统计</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时间要求为时点。</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lnSpc>
                <a:spcPct val="150000"/>
              </a:lnSpc>
              <a:spcBef>
                <a:spcPct val="0"/>
              </a:spcBef>
              <a:buFont typeface="Wingdings" panose="05000000000000000000" pitchFamily="2" charset="2"/>
              <a:buChar char="n"/>
            </a:pPr>
            <a:r>
              <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rPr>
              <a:t> </a:t>
            </a:r>
            <a:r>
              <a:rPr lang="zh-CN" altLang="en-US" sz="2200" i="0" dirty="0">
                <a:latin typeface="+mn-lt"/>
                <a:ea typeface="+mj-ea"/>
                <a:cs typeface="Times New Roman" panose="02020603050405020304" pitchFamily="18" charset="0"/>
                <a:sym typeface="楷体" panose="02010609060101010101" pitchFamily="49" charset="-122"/>
              </a:rPr>
              <a:t>数据项</a:t>
            </a:r>
            <a:r>
              <a:rPr lang="en-US" altLang="zh-CN" sz="2200" i="0" dirty="0" smtClean="0">
                <a:latin typeface="+mn-lt"/>
                <a:ea typeface="+mj-ea"/>
                <a:cs typeface="Times New Roman" panose="02020603050405020304" pitchFamily="18" charset="0"/>
                <a:sym typeface="楷体" panose="02010609060101010101" pitchFamily="49" charset="-122"/>
              </a:rPr>
              <a:t>3-6</a:t>
            </a:r>
            <a:r>
              <a:rPr lang="zh-CN" altLang="en-US" sz="2200" i="0" dirty="0" smtClean="0">
                <a:latin typeface="+mn-lt"/>
                <a:ea typeface="+mj-ea"/>
                <a:cs typeface="Times New Roman" panose="02020603050405020304" pitchFamily="18" charset="0"/>
                <a:sym typeface="楷体" panose="02010609060101010101" pitchFamily="49" charset="-122"/>
              </a:rPr>
              <a:t>项：</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统计</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时间要求为自然年。</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lnSpc>
                <a:spcPct val="150000"/>
              </a:lnSpc>
              <a:spcBef>
                <a:spcPct val="0"/>
              </a:spcBef>
              <a:buFont typeface="Wingdings" panose="05000000000000000000" pitchFamily="2" charset="2"/>
              <a:buChar char="n"/>
            </a:pPr>
            <a:r>
              <a:rPr lang="zh-CN" altLang="en-US" sz="2200" i="0" dirty="0" smtClean="0">
                <a:latin typeface="+mn-lt"/>
                <a:ea typeface="+mj-ea"/>
                <a:cs typeface="Times New Roman" panose="02020603050405020304" pitchFamily="18" charset="0"/>
                <a:sym typeface="楷体" panose="02010609060101010101" pitchFamily="49" charset="-122"/>
              </a:rPr>
              <a:t> </a:t>
            </a:r>
            <a:r>
              <a:rPr lang="zh-CN" altLang="en-US" sz="2200" i="0" dirty="0" smtClean="0" bmk="_Toc392188109">
                <a:latin typeface="+mn-lt"/>
                <a:ea typeface="仿宋" panose="02010609060101010101" pitchFamily="49" charset="-122"/>
                <a:cs typeface="楷体" panose="02010609060101010101" pitchFamily="49" charset="-122"/>
              </a:rPr>
              <a:t>“</a:t>
            </a:r>
            <a:r>
              <a:rPr lang="zh-CN" altLang="en-US" sz="2200" i="0" dirty="0" smtClean="0" bmk="_Toc392188109">
                <a:solidFill>
                  <a:srgbClr val="FF0000"/>
                </a:solidFill>
                <a:latin typeface="+mn-lt"/>
                <a:ea typeface="+mj-ea"/>
                <a:cs typeface="楷体" panose="02010609060101010101" pitchFamily="49" charset="-122"/>
              </a:rPr>
              <a:t>数字资源量</a:t>
            </a:r>
            <a:r>
              <a:rPr lang="zh-CN" altLang="en-US" sz="2200" i="0" dirty="0" smtClean="0" bmk="_Toc392188109">
                <a:latin typeface="+mn-lt"/>
                <a:ea typeface="仿宋" panose="02010609060101010101" pitchFamily="49" charset="-122"/>
                <a:cs typeface="楷体" panose="02010609060101010101" pitchFamily="49" charset="-122"/>
              </a:rPr>
              <a:t>”只统计</a:t>
            </a:r>
            <a:r>
              <a:rPr lang="zh-CN" altLang="en-US" sz="2200" i="0" dirty="0" smtClean="0">
                <a:latin typeface="+mn-lt"/>
                <a:ea typeface="+mj-ea"/>
                <a:cs typeface="Times New Roman" panose="02020603050405020304" pitchFamily="18" charset="0"/>
                <a:sym typeface="楷体" panose="02010609060101010101" pitchFamily="49" charset="-122"/>
              </a:rPr>
              <a:t>电子图书和数据库，内涵与高基表一致</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lnSpc>
                <a:spcPct val="150000"/>
              </a:lnSpc>
              <a:spcBef>
                <a:spcPct val="0"/>
              </a:spcBef>
              <a:buFont typeface="Wingdings" panose="05000000000000000000" pitchFamily="2" charset="2"/>
              <a:buChar char="n"/>
            </a:pPr>
            <a:endParaRPr lang="zh-CN" altLang="en-US" sz="2200" i="0" dirty="0">
              <a:solidFill>
                <a:schemeClr val="tx2"/>
              </a:solidFill>
              <a:latin typeface="+mn-lt"/>
              <a:ea typeface="仿宋" panose="02010609060101010101" pitchFamily="49" charset="-122"/>
              <a:cs typeface="Times New Roman" panose="02020603050405020304" pitchFamily="18" charset="0"/>
              <a:sym typeface="Times New Roman" panose="02020603050405020304"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428596" y="1785926"/>
            <a:ext cx="8383587" cy="235745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58372" name="文本框 3"/>
          <p:cNvSpPr>
            <a:spLocks noChangeArrowheads="1"/>
          </p:cNvSpPr>
          <p:nvPr/>
        </p:nvSpPr>
        <p:spPr bwMode="auto">
          <a:xfrm>
            <a:off x="755650" y="1165225"/>
            <a:ext cx="74882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a:t>
            </a:r>
            <a:r>
              <a:rPr lang="zh-CN" altLang="en-US" i="0" dirty="0">
                <a:solidFill>
                  <a:srgbClr val="000000"/>
                </a:solidFill>
                <a:latin typeface="+mn-lt"/>
                <a:ea typeface="宋体" panose="02010600030101010101" pitchFamily="2" charset="-122"/>
                <a:cs typeface="Times New Roman" panose="02020603050405020304" pitchFamily="18" charset="0"/>
                <a:sym typeface="Times New Roman" panose="02020603050405020304" pitchFamily="18" charset="0"/>
              </a:rPr>
              <a:t>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表2-</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图书当年新增情况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自然年</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15365" name="Rectangle 1"/>
          <p:cNvSpPr>
            <a:spLocks noChangeArrowheads="1"/>
          </p:cNvSpPr>
          <p:nvPr/>
        </p:nvSpPr>
        <p:spPr bwMode="auto">
          <a:xfrm>
            <a:off x="973138" y="5068517"/>
            <a:ext cx="7631310" cy="9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tIns="12696" bIns="12696" anchor="ctr">
            <a:spAutoFit/>
          </a:bodyPr>
          <a:lstStyle>
            <a:lvl1pPr indent="17463">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1pPr>
            <a:lvl2pPr marL="742950" indent="-28575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2pPr>
            <a:lvl3pPr marL="11430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3pPr>
            <a:lvl4pPr marL="16002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4pPr>
            <a:lvl5pPr marL="20574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9pPr>
          </a:lstStyle>
          <a:p>
            <a:pPr marL="457200" indent="-457200" algn="just">
              <a:lnSpc>
                <a:spcPct val="150000"/>
              </a:lnSpc>
              <a:buFont typeface="Wingdings" panose="05000000000000000000" pitchFamily="2" charset="2"/>
              <a:buChar char="n"/>
              <a:tabLst>
                <a:tab pos="5946775" algn="l"/>
              </a:tabLst>
              <a:defRPr/>
            </a:pPr>
            <a:r>
              <a:rPr lang="zh-CN" altLang="en-US" sz="2200" i="0" dirty="0" bmk="_Toc392188109">
                <a:solidFill>
                  <a:schemeClr val="tx1"/>
                </a:solidFill>
                <a:latin typeface="+mn-lt"/>
                <a:ea typeface="+mj-ea"/>
                <a:cs typeface="楷体" panose="02010609060101010101" pitchFamily="49" charset="-122"/>
                <a:sym typeface="楷体" panose="02010609060101010101" pitchFamily="49" charset="-122"/>
              </a:rPr>
              <a:t>“当年”：</a:t>
            </a:r>
            <a:r>
              <a:rPr lang="zh-CN" altLang="en-US" sz="2200" i="0" dirty="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是指统计自然年，也即</a:t>
            </a:r>
            <a:r>
              <a:rPr lang="en-US" altLang="zh-CN" sz="2200" i="0" dirty="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2015</a:t>
            </a:r>
            <a:r>
              <a:rPr lang="zh-CN" altLang="en-US" sz="2200" i="0" dirty="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自然年内的图书数据变化情况。</a:t>
            </a:r>
          </a:p>
        </p:txBody>
      </p:sp>
      <p:pic>
        <p:nvPicPr>
          <p:cNvPr id="3074" name="Picture 2"/>
          <p:cNvPicPr>
            <a:picLocks noChangeAspect="1" noChangeArrowheads="1"/>
          </p:cNvPicPr>
          <p:nvPr/>
        </p:nvPicPr>
        <p:blipFill>
          <a:blip r:embed="rId3" cstate="print"/>
          <a:srcRect/>
          <a:stretch>
            <a:fillRect/>
          </a:stretch>
        </p:blipFill>
        <p:spPr bwMode="auto">
          <a:xfrm>
            <a:off x="428596" y="1785926"/>
            <a:ext cx="8393113" cy="27860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2468" name="文本框 3"/>
          <p:cNvSpPr>
            <a:spLocks noChangeArrowheads="1"/>
          </p:cNvSpPr>
          <p:nvPr/>
        </p:nvSpPr>
        <p:spPr bwMode="auto">
          <a:xfrm>
            <a:off x="377825" y="1123950"/>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2-4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校外实习、实训基地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2469" name="Rectangle 1"/>
          <p:cNvSpPr>
            <a:spLocks noChangeArrowheads="1"/>
          </p:cNvSpPr>
          <p:nvPr/>
        </p:nvSpPr>
        <p:spPr bwMode="auto">
          <a:xfrm>
            <a:off x="246116" y="3284984"/>
            <a:ext cx="8624887" cy="3072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spcBef>
                <a:spcPct val="0"/>
              </a:spcBef>
              <a:buFont typeface="Wingdings" panose="05000000000000000000" pitchFamily="2" charset="2"/>
              <a:buChar char="n"/>
              <a:tabLst>
                <a:tab pos="5946775" algn="l"/>
              </a:tabLst>
              <a:defRPr/>
            </a:pP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面向全校多个院系，院</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系</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单位</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号</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填写</a:t>
            </a:r>
            <a:r>
              <a:rPr lang="zh-CN" altLang="en-US" sz="2200" i="0" dirty="0" bmk="_Toc392188109">
                <a:solidFill>
                  <a:srgbClr val="C00000"/>
                </a:solidFill>
                <a:latin typeface="+mn-lt"/>
                <a:ea typeface="+mj-ea"/>
                <a:cs typeface="楷体" panose="02010609060101010101" pitchFamily="49" charset="-122"/>
                <a:sym typeface="楷体" panose="02010609060101010101" pitchFamily="49" charset="-122"/>
              </a:rPr>
              <a:t>“</a:t>
            </a:r>
            <a:r>
              <a:rPr lang="en-US" altLang="zh-CN" sz="2200" i="0" dirty="0" bmk="_Toc392188109">
                <a:solidFill>
                  <a:srgbClr val="C00000"/>
                </a:solidFill>
                <a:latin typeface="+mn-lt"/>
                <a:ea typeface="+mj-ea"/>
                <a:cs typeface="楷体" panose="02010609060101010101" pitchFamily="49" charset="-122"/>
                <a:sym typeface="楷体" panose="02010609060101010101" pitchFamily="49" charset="-122"/>
              </a:rPr>
              <a:t>000”</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，院</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系</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单位</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名称</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填写</a:t>
            </a:r>
            <a:r>
              <a:rPr lang="zh-CN" altLang="en-US" sz="2200" i="0" dirty="0" bmk="_Toc392188109">
                <a:solidFill>
                  <a:srgbClr val="C00000"/>
                </a:solidFill>
                <a:latin typeface="+mn-lt"/>
                <a:ea typeface="+mj-ea"/>
                <a:cs typeface="楷体" panose="02010609060101010101" pitchFamily="49" charset="-122"/>
                <a:sym typeface="楷体" panose="02010609060101010101" pitchFamily="49" charset="-122"/>
              </a:rPr>
              <a:t>“不限定院系”</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。校内专业代码填写</a:t>
            </a:r>
            <a:r>
              <a:rPr lang="en-US" altLang="en-US" sz="2200" i="0" dirty="0" bmk="_Toc392188109">
                <a:solidFill>
                  <a:srgbClr val="C00000"/>
                </a:solidFill>
                <a:latin typeface="+mn-lt"/>
                <a:ea typeface="+mj-ea"/>
                <a:cs typeface="楷体" panose="02010609060101010101" pitchFamily="49" charset="-122"/>
                <a:sym typeface="楷体" panose="02010609060101010101" pitchFamily="49" charset="-122"/>
              </a:rPr>
              <a:t>“000000”</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，校内专业填写</a:t>
            </a:r>
            <a:r>
              <a:rPr lang="en-US" altLang="en-US" sz="2200" i="0" dirty="0" bmk="_Toc392188109">
                <a:latin typeface="+mn-lt"/>
                <a:ea typeface="+mj-ea"/>
                <a:cs typeface="楷体" panose="02010609060101010101" pitchFamily="49" charset="-122"/>
                <a:sym typeface="楷体" panose="02010609060101010101" pitchFamily="49" charset="-122"/>
              </a:rPr>
              <a:t>“</a:t>
            </a:r>
            <a:r>
              <a:rPr lang="zh-CN" altLang="en-US" sz="2200" i="0" dirty="0" bmk="_Toc392188109">
                <a:solidFill>
                  <a:srgbClr val="C00000"/>
                </a:solidFill>
                <a:latin typeface="+mn-lt"/>
                <a:ea typeface="+mj-ea"/>
                <a:cs typeface="楷体" panose="02010609060101010101" pitchFamily="49" charset="-122"/>
                <a:sym typeface="楷体" panose="02010609060101010101" pitchFamily="49" charset="-122"/>
              </a:rPr>
              <a:t>不限定专业</a:t>
            </a:r>
            <a:r>
              <a:rPr lang="en-US" altLang="en-US" sz="2200" i="0" dirty="0" bmk="_Toc392188109">
                <a:latin typeface="+mn-lt"/>
                <a:ea typeface="+mj-ea"/>
                <a:cs typeface="楷体" panose="02010609060101010101" pitchFamily="49" charset="-122"/>
                <a:sym typeface="楷体" panose="02010609060101010101" pitchFamily="49" charset="-122"/>
              </a:rPr>
              <a:t>”</a:t>
            </a:r>
            <a:r>
              <a:rPr lang="zh-CN" altLang="en-US" sz="2200" i="0" dirty="0" bmk="_Toc392188109">
                <a:latin typeface="+mn-lt"/>
                <a:ea typeface="仿宋" panose="02010609060101010101" pitchFamily="49" charset="-122"/>
                <a:cs typeface="楷体" panose="02010609060101010101" pitchFamily="49" charset="-122"/>
              </a:rPr>
              <a:t>。</a:t>
            </a:r>
            <a:endParaRPr lang="en-US" altLang="zh-CN" sz="2200" i="0" dirty="0" bmk="_Toc392188109">
              <a:latin typeface="+mn-lt"/>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spcBef>
                <a:spcPct val="0"/>
              </a:spcBef>
              <a:buFont typeface="Wingdings" panose="05000000000000000000" pitchFamily="2" charset="2"/>
              <a:buChar char="n"/>
              <a:tabLst>
                <a:tab pos="5946775" algn="l"/>
              </a:tabLst>
              <a:defRPr/>
            </a:pPr>
            <a:r>
              <a:rPr lang="zh-CN" altLang="en-US" sz="2200" i="0" dirty="0" bmk="_Toc392188109">
                <a:latin typeface="+mn-lt"/>
                <a:ea typeface="+mj-ea"/>
                <a:cs typeface="楷体" panose="02010609060101010101" pitchFamily="49" charset="-122"/>
                <a:sym typeface="楷体" panose="02010609060101010101" pitchFamily="49" charset="-122"/>
              </a:rPr>
              <a:t>“每次可接纳学生数”</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指的是一次最多可接纳该专业的人数。</a:t>
            </a:r>
          </a:p>
          <a:p>
            <a:pPr marL="457200" indent="-457200" algn="just">
              <a:lnSpc>
                <a:spcPct val="150000"/>
              </a:lnSpc>
              <a:spcBef>
                <a:spcPct val="0"/>
              </a:spcBef>
              <a:buFont typeface="Wingdings" panose="05000000000000000000" pitchFamily="2" charset="2"/>
              <a:buChar char="n"/>
              <a:tabLst>
                <a:tab pos="5946775" algn="l"/>
              </a:tabLst>
              <a:defRPr/>
            </a:pPr>
            <a:r>
              <a:rPr lang="zh-CN" altLang="en-US" sz="2200" i="0" dirty="0" bmk="_Toc392188109">
                <a:latin typeface="+mn-lt"/>
                <a:ea typeface="+mj-ea"/>
                <a:cs typeface="楷体" panose="02010609060101010101" pitchFamily="49" charset="-122"/>
                <a:sym typeface="楷体" panose="02010609060101010101" pitchFamily="49" charset="-122"/>
              </a:rPr>
              <a:t>“当年接纳学生数</a:t>
            </a:r>
            <a:r>
              <a:rPr lang="zh-CN" altLang="en-US" sz="2200" i="0" dirty="0" smtClean="0" bmk="_Toc392188109">
                <a:latin typeface="+mn-lt"/>
                <a:ea typeface="+mj-ea"/>
                <a:cs typeface="楷体" panose="02010609060101010101" pitchFamily="49" charset="-122"/>
                <a:sym typeface="楷体" panose="02010609060101010101" pitchFamily="49" charset="-122"/>
              </a:rPr>
              <a:t>” </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指</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的是学年内接纳该专业的人数。</a:t>
            </a:r>
            <a:endParaRPr lang="en-US" altLang="zh-CN" sz="2200" i="0" dirty="0" bmk="_Toc392188109">
              <a:latin typeface="+mn-lt"/>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spcBef>
                <a:spcPct val="0"/>
              </a:spcBef>
              <a:buFont typeface="Wingdings" panose="05000000000000000000" pitchFamily="2" charset="2"/>
              <a:buChar char="n"/>
              <a:tabLst>
                <a:tab pos="5946775" algn="l"/>
              </a:tabLst>
              <a:defRPr/>
            </a:pPr>
            <a:r>
              <a:rPr lang="zh-CN" altLang="zh-CN" sz="2200" i="0" dirty="0" bmk="_Toc392188109">
                <a:latin typeface="+mn-lt"/>
                <a:ea typeface="仿宋" panose="02010609060101010101" pitchFamily="49" charset="-122"/>
                <a:cs typeface="楷体" panose="02010609060101010101" pitchFamily="49" charset="-122"/>
              </a:rPr>
              <a:t>同一基地可以在不同专业之间重复填报。</a:t>
            </a:r>
            <a:endParaRPr lang="zh-CN" altLang="en-US" sz="2200" i="0" dirty="0" bmk="_Toc392188109">
              <a:latin typeface="+mn-lt"/>
              <a:ea typeface="仿宋" panose="02010609060101010101" pitchFamily="49" charset="-122"/>
              <a:cs typeface="楷体" panose="02010609060101010101" pitchFamily="49" charset="-122"/>
              <a:sym typeface="Times New Roman" panose="02020603050405020304" pitchFamily="18"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538" y="1760676"/>
            <a:ext cx="8429625" cy="1355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4516" name="文本框 3"/>
          <p:cNvSpPr>
            <a:spLocks noChangeArrowheads="1"/>
          </p:cNvSpPr>
          <p:nvPr/>
        </p:nvSpPr>
        <p:spPr bwMode="auto">
          <a:xfrm>
            <a:off x="377825" y="1123950"/>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4.</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2-7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本科实验设备情况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4517" name="Rectangle 1"/>
          <p:cNvSpPr>
            <a:spLocks noChangeArrowheads="1"/>
          </p:cNvSpPr>
          <p:nvPr/>
        </p:nvSpPr>
        <p:spPr bwMode="auto">
          <a:xfrm>
            <a:off x="377825" y="3389116"/>
            <a:ext cx="7889875" cy="1549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indent="274638" eaLnBrk="1" hangingPunct="1">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此</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表填报的是用于</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本科实验教学场</a:t>
            </a:r>
            <a:r>
              <a:rPr lang="zh-CN" altLang="en-US" sz="2200" i="0" dirty="0" smtClean="0">
                <a:solidFill>
                  <a:srgbClr val="FF0000"/>
                </a:solidFill>
                <a:latin typeface="+mn-lt"/>
                <a:ea typeface="+mj-ea"/>
                <a:cs typeface="Times New Roman" panose="02020603050405020304" pitchFamily="18" charset="0"/>
                <a:sym typeface="楷体" panose="02010609060101010101" pitchFamily="49" charset="-122"/>
              </a:rPr>
              <a:t>所（表</a:t>
            </a:r>
            <a:r>
              <a:rPr lang="en-US" altLang="zh-CN" sz="2200" i="0" dirty="0" smtClean="0">
                <a:solidFill>
                  <a:srgbClr val="FF0000"/>
                </a:solidFill>
                <a:latin typeface="+mn-lt"/>
                <a:ea typeface="+mj-ea"/>
                <a:cs typeface="Times New Roman" panose="02020603050405020304" pitchFamily="18" charset="0"/>
                <a:sym typeface="楷体" panose="02010609060101010101" pitchFamily="49" charset="-122"/>
              </a:rPr>
              <a:t>1-8</a:t>
            </a:r>
            <a:r>
              <a:rPr lang="zh-CN" altLang="en-US" sz="2200" i="0" dirty="0" smtClean="0">
                <a:solidFill>
                  <a:srgbClr val="FF0000"/>
                </a:solidFill>
                <a:latin typeface="+mn-lt"/>
                <a:ea typeface="+mj-ea"/>
                <a:cs typeface="Times New Roman" panose="02020603050405020304" pitchFamily="18" charset="0"/>
                <a:sym typeface="楷体" panose="02010609060101010101" pitchFamily="49" charset="-122"/>
              </a:rPr>
              <a:t>）</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的</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设备情况。</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marL="274638" indent="-274638" eaLnBrk="1" hangingPunct="1">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Times New Roman" panose="02020603050405020304" pitchFamily="18" charset="0"/>
              </a:rPr>
              <a:t>教学</a:t>
            </a:r>
            <a:r>
              <a:rPr lang="zh-CN" altLang="en-US" sz="2200" i="0" dirty="0">
                <a:latin typeface="+mn-lt"/>
                <a:ea typeface="仿宋" panose="02010609060101010101" pitchFamily="49" charset="-122"/>
                <a:cs typeface="Times New Roman" panose="02020603050405020304" pitchFamily="18" charset="0"/>
                <a:sym typeface="Times New Roman" panose="02020603050405020304" pitchFamily="18" charset="0"/>
              </a:rPr>
              <a:t>实验仪器设备</a:t>
            </a:r>
            <a:r>
              <a:rPr lang="zh-CN" altLang="zh-CN" sz="2200" i="0" dirty="0">
                <a:latin typeface="+mn-lt"/>
                <a:ea typeface="仿宋" panose="02010609060101010101" pitchFamily="49" charset="-122"/>
                <a:cs typeface="Times New Roman" panose="02020603050405020304" pitchFamily="18" charset="0"/>
              </a:rPr>
              <a:t>仅统计耐用时间在</a:t>
            </a:r>
            <a:r>
              <a:rPr lang="zh-CN" altLang="zh-CN" sz="2200" i="0" dirty="0">
                <a:solidFill>
                  <a:srgbClr val="FF0000"/>
                </a:solidFill>
                <a:latin typeface="+mn-lt"/>
                <a:ea typeface="+mj-ea"/>
                <a:cs typeface="Times New Roman" panose="02020603050405020304" pitchFamily="18" charset="0"/>
              </a:rPr>
              <a:t>一年</a:t>
            </a:r>
            <a:r>
              <a:rPr lang="zh-CN" altLang="zh-CN" sz="2200" i="0" dirty="0">
                <a:latin typeface="+mn-lt"/>
                <a:ea typeface="仿宋" panose="02010609060101010101" pitchFamily="49" charset="-122"/>
                <a:cs typeface="Times New Roman" panose="02020603050405020304" pitchFamily="18" charset="0"/>
              </a:rPr>
              <a:t>以上，单价</a:t>
            </a:r>
            <a:r>
              <a:rPr lang="en-US" altLang="zh-CN" sz="2200" i="0" dirty="0">
                <a:solidFill>
                  <a:srgbClr val="FF0000"/>
                </a:solidFill>
                <a:latin typeface="+mn-lt"/>
                <a:ea typeface="+mj-ea"/>
                <a:cs typeface="Times New Roman" panose="02020603050405020304" pitchFamily="18" charset="0"/>
              </a:rPr>
              <a:t>1000</a:t>
            </a:r>
            <a:r>
              <a:rPr lang="zh-CN" altLang="zh-CN" sz="2200" i="0" dirty="0">
                <a:solidFill>
                  <a:srgbClr val="FF0000"/>
                </a:solidFill>
                <a:latin typeface="+mn-lt"/>
                <a:ea typeface="+mj-ea"/>
                <a:cs typeface="Times New Roman" panose="02020603050405020304" pitchFamily="18" charset="0"/>
              </a:rPr>
              <a:t>元</a:t>
            </a:r>
            <a:r>
              <a:rPr lang="zh-CN" altLang="zh-CN" sz="2200" i="0" dirty="0">
                <a:latin typeface="+mn-lt"/>
                <a:ea typeface="仿宋" panose="02010609060101010101" pitchFamily="49" charset="-122"/>
                <a:cs typeface="Times New Roman" panose="02020603050405020304" pitchFamily="18" charset="0"/>
              </a:rPr>
              <a:t>以上的</a:t>
            </a:r>
            <a:r>
              <a:rPr lang="zh-CN" altLang="en-US" sz="2200" i="0" dirty="0">
                <a:latin typeface="+mn-lt"/>
                <a:ea typeface="仿宋" panose="02010609060101010101" pitchFamily="49" charset="-122"/>
                <a:cs typeface="Times New Roman" panose="02020603050405020304" pitchFamily="18" charset="0"/>
              </a:rPr>
              <a:t>用于</a:t>
            </a:r>
            <a:r>
              <a:rPr lang="zh-CN" altLang="en-US" sz="2200" i="0" dirty="0">
                <a:solidFill>
                  <a:srgbClr val="FF0000"/>
                </a:solidFill>
                <a:latin typeface="+mn-lt"/>
                <a:ea typeface="+mj-ea"/>
                <a:cs typeface="Times New Roman" panose="02020603050405020304" pitchFamily="18" charset="0"/>
              </a:rPr>
              <a:t>本科教学</a:t>
            </a:r>
            <a:r>
              <a:rPr lang="zh-CN" altLang="en-US" sz="2200" i="0" dirty="0">
                <a:latin typeface="+mn-lt"/>
                <a:ea typeface="仿宋" panose="02010609060101010101" pitchFamily="49" charset="-122"/>
                <a:cs typeface="Times New Roman" panose="02020603050405020304" pitchFamily="18" charset="0"/>
              </a:rPr>
              <a:t>的</a:t>
            </a:r>
            <a:r>
              <a:rPr lang="zh-CN" altLang="zh-CN" sz="2200" i="0" dirty="0">
                <a:latin typeface="+mn-lt"/>
                <a:ea typeface="仿宋" panose="02010609060101010101" pitchFamily="49" charset="-122"/>
                <a:cs typeface="Times New Roman" panose="02020603050405020304" pitchFamily="18" charset="0"/>
              </a:rPr>
              <a:t>仪器设备（</a:t>
            </a:r>
            <a:r>
              <a:rPr lang="zh-CN" altLang="zh-CN" sz="2200" i="0" dirty="0">
                <a:solidFill>
                  <a:srgbClr val="FF0000"/>
                </a:solidFill>
                <a:latin typeface="+mn-lt"/>
                <a:ea typeface="+mj-ea"/>
                <a:cs typeface="Times New Roman" panose="02020603050405020304" pitchFamily="18" charset="0"/>
              </a:rPr>
              <a:t>含软件</a:t>
            </a:r>
            <a:r>
              <a:rPr lang="zh-CN" altLang="zh-CN" sz="2200" i="0" dirty="0">
                <a:latin typeface="+mn-lt"/>
                <a:ea typeface="仿宋" panose="02010609060101010101" pitchFamily="49" charset="-122"/>
                <a:cs typeface="Times New Roman" panose="02020603050405020304" pitchFamily="18" charset="0"/>
              </a:rPr>
              <a:t>）</a:t>
            </a:r>
            <a:r>
              <a:rPr lang="zh-CN" altLang="en-US" sz="2200" i="0" dirty="0" smtClean="0">
                <a:latin typeface="+mn-lt"/>
                <a:ea typeface="仿宋" panose="02010609060101010101" pitchFamily="49" charset="-122"/>
                <a:cs typeface="Times New Roman" panose="02020603050405020304" pitchFamily="18" charset="0"/>
                <a:sym typeface="Times New Roman" panose="02020603050405020304" pitchFamily="18" charset="0"/>
              </a:rPr>
              <a:t>。</a:t>
            </a:r>
            <a:endParaRPr lang="en-US" altLang="zh-CN" sz="2200" i="0" dirty="0">
              <a:latin typeface="+mn-lt"/>
              <a:ea typeface="仿宋" panose="02010609060101010101" pitchFamily="49" charset="-122"/>
              <a:cs typeface="Times New Roman" panose="02020603050405020304" pitchFamily="18" charset="0"/>
              <a:sym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825" y="1998647"/>
            <a:ext cx="8391525"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20888"/>
            <a:ext cx="8280920" cy="83099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latinLnBrk="1" hangingPunct="1">
              <a:defRPr/>
            </a:pPr>
            <a:r>
              <a:rPr lang="zh-CN" altLang="en-US" sz="4800" i="0" spc="50" dirty="0">
                <a:ln w="11430"/>
                <a:solidFill>
                  <a:srgbClr val="0033CC"/>
                </a:solidFill>
                <a:latin typeface="微软雅黑" pitchFamily="34" charset="-122"/>
                <a:ea typeface="微软雅黑" pitchFamily="34" charset="-122"/>
                <a:cs typeface="Times New Roman" pitchFamily="18" charset="0"/>
              </a:rPr>
              <a:t>一、数据平台概述</a:t>
            </a:r>
            <a:endParaRPr kumimoji="1" lang="en-US" altLang="zh-CN" sz="48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6564" name="文本框 3"/>
          <p:cNvSpPr>
            <a:spLocks noChangeArrowheads="1"/>
          </p:cNvSpPr>
          <p:nvPr/>
        </p:nvSpPr>
        <p:spPr bwMode="auto">
          <a:xfrm>
            <a:off x="377825" y="1123950"/>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5.</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2-9-1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教学经费概况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自然年</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6565" name="Rectangle 1"/>
          <p:cNvSpPr>
            <a:spLocks noChangeArrowheads="1"/>
          </p:cNvSpPr>
          <p:nvPr/>
        </p:nvSpPr>
        <p:spPr bwMode="auto">
          <a:xfrm>
            <a:off x="611560" y="4069538"/>
            <a:ext cx="7534275" cy="1484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274638" indent="-257175" eaLnBrk="1" hangingPunct="1">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本表中的三项数据均指</a:t>
            </a:r>
            <a:r>
              <a:rPr lang="zh-CN" altLang="en-US" sz="2200" i="0" dirty="0">
                <a:solidFill>
                  <a:srgbClr val="C00000"/>
                </a:solidFill>
                <a:latin typeface="+mn-lt"/>
                <a:ea typeface="+mj-ea"/>
                <a:cs typeface="Times New Roman" panose="02020603050405020304" pitchFamily="18" charset="0"/>
                <a:sym typeface="楷体" panose="02010609060101010101" pitchFamily="49" charset="-122"/>
              </a:rPr>
              <a:t>全校经费情况</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，并不单指本科。</a:t>
            </a:r>
          </a:p>
          <a:p>
            <a:pPr marL="274638" indent="-257175" eaLnBrk="1" hangingPunct="1">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“教学经费”是指学校年初预算中用于教学的年底决算数。</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a:t>
            </a:r>
            <a:r>
              <a:rPr lang="en-US" altLang="zh-CN" sz="2200" i="0" dirty="0" smtClean="0">
                <a:solidFill>
                  <a:srgbClr val="FF0000"/>
                </a:solidFill>
                <a:latin typeface="+mn-lt"/>
                <a:ea typeface="+mj-ea"/>
                <a:cs typeface="Times New Roman" panose="02020603050405020304" pitchFamily="18" charset="0"/>
                <a:sym typeface="楷体" panose="02010609060101010101" pitchFamily="49" charset="-122"/>
              </a:rPr>
              <a:t>2-9-2 </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教学经费支出全校值）</a:t>
            </a:r>
          </a:p>
        </p:txBody>
      </p:sp>
      <p:pic>
        <p:nvPicPr>
          <p:cNvPr id="66566" name="图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999595"/>
            <a:ext cx="7848600" cy="1747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8612" name="文本框 3"/>
          <p:cNvSpPr>
            <a:spLocks noChangeArrowheads="1"/>
          </p:cNvSpPr>
          <p:nvPr/>
        </p:nvSpPr>
        <p:spPr bwMode="auto">
          <a:xfrm>
            <a:off x="251520" y="1012105"/>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6.</a:t>
            </a:r>
            <a:r>
              <a:rPr lang="zh-CN" altLang="en-US" i="0" dirty="0">
                <a:solidFill>
                  <a:srgbClr val="000000"/>
                </a:solidFill>
                <a:latin typeface="+mn-lt"/>
                <a:ea typeface="宋体" panose="02010600030101010101" pitchFamily="2" charset="-122"/>
                <a:cs typeface="Times New Roman" panose="02020603050405020304" pitchFamily="18" charset="0"/>
                <a:sym typeface="Times New Roman" panose="02020603050405020304" pitchFamily="18" charset="0"/>
              </a:rPr>
              <a:t>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表2-</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9-</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2  教育经费收支情况  (自然年)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graphicFrame>
        <p:nvGraphicFramePr>
          <p:cNvPr id="35845" name="表格 1"/>
          <p:cNvGraphicFramePr>
            <a:graphicFrameLocks noGrp="1"/>
          </p:cNvGraphicFramePr>
          <p:nvPr>
            <p:extLst>
              <p:ext uri="{D42A27DB-BD31-4B8C-83A1-F6EECF244321}">
                <p14:modId xmlns:p14="http://schemas.microsoft.com/office/powerpoint/2010/main" xmlns="" val="2811849756"/>
              </p:ext>
            </p:extLst>
          </p:nvPr>
        </p:nvGraphicFramePr>
        <p:xfrm>
          <a:off x="397297" y="1880897"/>
          <a:ext cx="2664098" cy="4198620"/>
        </p:xfrm>
        <a:graphic>
          <a:graphicData uri="http://schemas.openxmlformats.org/drawingml/2006/table">
            <a:tbl>
              <a:tblPr/>
              <a:tblGrid>
                <a:gridCol w="664495">
                  <a:extLst>
                    <a:ext uri="{9D8B030D-6E8A-4147-A177-3AD203B41FA5}">
                      <a16:colId xmlns="" xmlns:a16="http://schemas.microsoft.com/office/drawing/2014/main" val="20000"/>
                    </a:ext>
                  </a:extLst>
                </a:gridCol>
                <a:gridCol w="1056093">
                  <a:extLst>
                    <a:ext uri="{9D8B030D-6E8A-4147-A177-3AD203B41FA5}">
                      <a16:colId xmlns="" xmlns:a16="http://schemas.microsoft.com/office/drawing/2014/main" val="20001"/>
                    </a:ext>
                  </a:extLst>
                </a:gridCol>
                <a:gridCol w="511462">
                  <a:extLst>
                    <a:ext uri="{9D8B030D-6E8A-4147-A177-3AD203B41FA5}">
                      <a16:colId xmlns="" xmlns:a16="http://schemas.microsoft.com/office/drawing/2014/main" val="20002"/>
                    </a:ext>
                  </a:extLst>
                </a:gridCol>
                <a:gridCol w="432048">
                  <a:extLst>
                    <a:ext uri="{9D8B030D-6E8A-4147-A177-3AD203B41FA5}">
                      <a16:colId xmlns="" xmlns:a16="http://schemas.microsoft.com/office/drawing/2014/main" val="20003"/>
                    </a:ext>
                  </a:extLst>
                </a:gridCol>
              </a:tblGrid>
              <a:tr h="0">
                <a:tc gridSpan="3">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项目</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内容</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0">
                <a:tc rowSpan="10">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1.</a:t>
                      </a:r>
                      <a:r>
                        <a:rPr kumimoji="0" lang="zh-CN" altLang="en-US"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教学经费支出（万元）</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Times New Roman" pitchFamily="18" charset="0"/>
                        </a:rPr>
                        <a:t>支出总计</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教学日常运行支出</a:t>
                      </a:r>
                      <a:endParaRPr kumimoji="0" lang="zh-CN" altLang="zh-CN" sz="1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教学改革支出</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专业建设支出</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2060"/>
                          </a:solidFill>
                          <a:effectLst/>
                          <a:latin typeface="Calibri" pitchFamily="34" charset="0"/>
                          <a:ea typeface="华文楷体" pitchFamily="2" charset="-122"/>
                          <a:sym typeface="华文楷体" pitchFamily="2" charset="-122"/>
                        </a:rPr>
                        <a:t>实践教学支出</a:t>
                      </a:r>
                      <a:endParaRPr kumimoji="0" lang="zh-CN" altLang="zh-CN" sz="1000" b="0" i="0" u="none" strike="noStrike" cap="none" normalizeH="0" baseline="0" dirty="0">
                        <a:ln>
                          <a:noFill/>
                        </a:ln>
                        <a:solidFill>
                          <a:srgbClr val="00206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2060"/>
                          </a:solidFill>
                          <a:effectLst/>
                          <a:latin typeface="华文楷体" pitchFamily="2" charset="-122"/>
                          <a:ea typeface="宋体" pitchFamily="2" charset="-122"/>
                          <a:sym typeface="Times New Roman" pitchFamily="18" charset="0"/>
                        </a:rPr>
                        <a:t>    </a:t>
                      </a:r>
                      <a:r>
                        <a:rPr kumimoji="0" lang="zh-CN" altLang="en-US" sz="1000" b="1" i="0" u="none" strike="noStrike" cap="none" normalizeH="0" baseline="0" dirty="0">
                          <a:ln>
                            <a:noFill/>
                          </a:ln>
                          <a:solidFill>
                            <a:srgbClr val="002060"/>
                          </a:solidFill>
                          <a:effectLst/>
                          <a:latin typeface="Calibri" pitchFamily="34" charset="0"/>
                          <a:ea typeface="华文楷体" pitchFamily="2" charset="-122"/>
                          <a:sym typeface="华文楷体" pitchFamily="2" charset="-122"/>
                        </a:rPr>
                        <a:t>其中：实验经费支出</a:t>
                      </a:r>
                      <a:endParaRPr kumimoji="0" lang="zh-CN" altLang="en-US" sz="1000" b="0" i="0" u="none" strike="noStrike" cap="none" normalizeH="0" baseline="0" dirty="0">
                        <a:ln>
                          <a:noFill/>
                        </a:ln>
                        <a:solidFill>
                          <a:srgbClr val="00206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2060"/>
                          </a:solidFill>
                          <a:effectLst/>
                          <a:latin typeface="华文楷体" pitchFamily="2" charset="-122"/>
                          <a:ea typeface="宋体" pitchFamily="2" charset="-122"/>
                          <a:sym typeface="Times New Roman" pitchFamily="18" charset="0"/>
                        </a:rPr>
                        <a:t>          </a:t>
                      </a:r>
                      <a:r>
                        <a:rPr kumimoji="0" lang="zh-CN" altLang="en-US" sz="1000" b="1" i="0" u="none" strike="noStrike" cap="none" normalizeH="0" baseline="0" dirty="0">
                          <a:ln>
                            <a:noFill/>
                          </a:ln>
                          <a:solidFill>
                            <a:srgbClr val="002060"/>
                          </a:solidFill>
                          <a:effectLst/>
                          <a:latin typeface="Calibri" pitchFamily="34" charset="0"/>
                          <a:ea typeface="华文楷体" pitchFamily="2" charset="-122"/>
                          <a:sym typeface="Times New Roman" pitchFamily="18" charset="0"/>
                        </a:rPr>
                        <a:t>实习经费支出</a:t>
                      </a:r>
                      <a:endParaRPr kumimoji="0" lang="zh-CN" altLang="en-US" sz="1000" b="0" i="0" u="none" strike="noStrike" cap="none" normalizeH="0" baseline="0" dirty="0">
                        <a:ln>
                          <a:noFill/>
                        </a:ln>
                        <a:solidFill>
                          <a:srgbClr val="00206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Times New Roman" pitchFamily="18" charset="0"/>
                        </a:rPr>
                        <a:t>其他教学专项</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学生活动经费支出</a:t>
                      </a:r>
                      <a:endParaRPr kumimoji="0" lang="zh-CN" altLang="zh-CN" sz="1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教师培训进修专项经费支出</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0">
                <a:tc rowSpan="7">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华文楷体" pitchFamily="2" charset="-122"/>
                          <a:ea typeface="宋体" pitchFamily="2" charset="-122"/>
                          <a:sym typeface="Times New Roman" pitchFamily="18" charset="0"/>
                        </a:rPr>
                        <a:t>2.</a:t>
                      </a:r>
                      <a:r>
                        <a:rPr kumimoji="0" lang="zh-CN" altLang="en-US" sz="1000" b="1" i="0" u="none" strike="noStrike" cap="none" normalizeH="0" baseline="0" dirty="0">
                          <a:ln>
                            <a:noFill/>
                          </a:ln>
                          <a:solidFill>
                            <a:srgbClr val="FF0000"/>
                          </a:solidFill>
                          <a:effectLst/>
                          <a:latin typeface="Calibri" pitchFamily="34" charset="0"/>
                          <a:ea typeface="华文楷体" pitchFamily="2" charset="-122"/>
                          <a:sym typeface="华文楷体" pitchFamily="2" charset="-122"/>
                        </a:rPr>
                        <a:t>教育事业收入（万元）</a:t>
                      </a:r>
                      <a:endParaRPr kumimoji="0" lang="zh-CN" altLang="en-US" sz="1000" b="0"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tc row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FF0000"/>
                          </a:solidFill>
                          <a:effectLst/>
                          <a:latin typeface="Calibri" pitchFamily="34" charset="0"/>
                          <a:ea typeface="华文楷体" pitchFamily="2" charset="-122"/>
                          <a:sym typeface="华文楷体" pitchFamily="2" charset="-122"/>
                        </a:rPr>
                        <a:t>本科生生均拨款总额</a:t>
                      </a:r>
                      <a:endParaRPr kumimoji="0" lang="zh-CN" altLang="zh-CN" sz="1000" b="0"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国家</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0">
                <a:tc vMerge="1">
                  <a:txBody>
                    <a:bodyPr/>
                    <a:lstStyle/>
                    <a:p>
                      <a:endParaRPr lang="zh-CN" altLang="en-US"/>
                    </a:p>
                  </a:txBody>
                  <a:tcPr/>
                </a:tc>
                <a:tc v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地方</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专科生生均拨款总额</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本科生学费收入</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高职高专学费收入</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教改专项拨款</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6"/>
                  </a:ext>
                </a:extLst>
              </a:tr>
              <a:tr h="0">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社会捐赠金额</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7"/>
                  </a:ext>
                </a:extLst>
              </a:tr>
            </a:tbl>
          </a:graphicData>
        </a:graphic>
      </p:graphicFrame>
      <p:sp>
        <p:nvSpPr>
          <p:cNvPr id="68677" name="Rectangle 1"/>
          <p:cNvSpPr>
            <a:spLocks noChangeArrowheads="1"/>
          </p:cNvSpPr>
          <p:nvPr/>
        </p:nvSpPr>
        <p:spPr bwMode="auto">
          <a:xfrm>
            <a:off x="3203848" y="1844824"/>
            <a:ext cx="5544616" cy="449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271463" indent="-271463" algn="just" eaLnBrk="1" hangingPunct="1">
              <a:lnSpc>
                <a:spcPct val="120000"/>
              </a:lnSpc>
              <a:spcBef>
                <a:spcPct val="0"/>
              </a:spcBef>
              <a:buFont typeface="Wingdings" panose="05000000000000000000" pitchFamily="2" charset="2"/>
              <a:buChar char="n"/>
            </a:pPr>
            <a:r>
              <a:rPr lang="zh-CN" altLang="en-US" sz="2200" i="0" dirty="0">
                <a:latin typeface="+mn-lt"/>
                <a:ea typeface="+mj-ea"/>
                <a:cs typeface="Times New Roman" panose="02020603050405020304" pitchFamily="18" charset="0"/>
                <a:sym typeface="楷体" panose="02010609060101010101" pitchFamily="49" charset="-122"/>
              </a:rPr>
              <a:t>“教学日常运行支出”</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中的“学生活动费”不同于本表中的</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“学生活动经费”；校验</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关系上，</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“实践教学支出”</a:t>
            </a:r>
            <a:r>
              <a:rPr lang="en-US" altLang="zh-CN" sz="2200" i="0" dirty="0">
                <a:solidFill>
                  <a:srgbClr val="FF0000"/>
                </a:solidFill>
                <a:latin typeface="+mn-lt"/>
                <a:ea typeface="+mj-ea"/>
                <a:cs typeface="Times New Roman" panose="02020603050405020304" pitchFamily="18" charset="0"/>
                <a:sym typeface="楷体" panose="02010609060101010101" pitchFamily="49" charset="-122"/>
              </a:rPr>
              <a:t>＞“</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实验经费支出”</a:t>
            </a:r>
            <a:r>
              <a:rPr lang="en-US" altLang="zh-CN" sz="2200" i="0" dirty="0">
                <a:latin typeface="+mn-lt"/>
                <a:ea typeface="+mj-ea"/>
                <a:cs typeface="Times New Roman" panose="02020603050405020304" pitchFamily="18" charset="0"/>
                <a:sym typeface="楷体" panose="02010609060101010101" pitchFamily="49" charset="-122"/>
              </a:rPr>
              <a:t>+“</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实习经费支出”</a:t>
            </a:r>
            <a:r>
              <a:rPr lang="zh-CN" altLang="en-US" sz="2200" i="0" dirty="0">
                <a:latin typeface="+mn-lt"/>
                <a:ea typeface="+mj-ea"/>
                <a:cs typeface="Times New Roman" panose="02020603050405020304" pitchFamily="18" charset="0"/>
                <a:sym typeface="楷体" panose="02010609060101010101" pitchFamily="49" charset="-122"/>
              </a:rPr>
              <a:t>。</a:t>
            </a:r>
          </a:p>
          <a:p>
            <a:pPr marL="271463" indent="-271463" algn="just" eaLnBrk="1" hangingPunct="1">
              <a:lnSpc>
                <a:spcPct val="120000"/>
              </a:lnSpc>
              <a:spcBef>
                <a:spcPct val="0"/>
              </a:spcBef>
              <a:buFont typeface="Wingdings" panose="05000000000000000000" pitchFamily="2" charset="2"/>
              <a:buChar char="n"/>
            </a:pPr>
            <a:r>
              <a:rPr lang="zh-CN" altLang="en-US" sz="2200" i="0" dirty="0">
                <a:latin typeface="+mn-lt"/>
                <a:ea typeface="+mj-ea"/>
                <a:cs typeface="Times New Roman" panose="02020603050405020304" pitchFamily="18" charset="0"/>
                <a:sym typeface="楷体" panose="02010609060101010101" pitchFamily="49" charset="-122"/>
              </a:rPr>
              <a:t>“其他教学专项”</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是指已列出的各类专项支出之外，用于教学的专项支出之和，例如：课程建设支出，教材建设支出等。</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专项之间不重复统计</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收入不</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含校内配套，只统计外部</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经费。</a:t>
            </a:r>
            <a:endPar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本</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表除</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明确指出计算全校或专科相关收支情况外，均特指本科经费收支情况</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a:t>
            </a:r>
            <a:endParaRPr lang="zh-CN" altLang="en-US" sz="2200" b="0" dirty="0">
              <a:latin typeface="+mn-lt"/>
              <a:ea typeface="仿宋" panose="02010609060101010101" pitchFamily="49" charset="-122"/>
              <a:cs typeface="Times New Roman" panose="02020603050405020304" pitchFamily="18" charset="0"/>
              <a:sym typeface="楷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（三）教师信息</a:t>
            </a:r>
          </a:p>
        </p:txBody>
      </p:sp>
      <p:sp>
        <p:nvSpPr>
          <p:cNvPr id="8089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1.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3-2  </a:t>
            </a:r>
            <a:r>
              <a:rPr lang="zh-CN" altLang="en-US" i="0" dirty="0">
                <a:latin typeface="+mn-lt"/>
                <a:ea typeface="宋体" panose="02010600030101010101" pitchFamily="2" charset="-122"/>
              </a:rPr>
              <a:t>相关管理人员基本信息  </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80900" name="Rectangle 1"/>
          <p:cNvSpPr>
            <a:spLocks noChangeArrowheads="1"/>
          </p:cNvSpPr>
          <p:nvPr/>
        </p:nvSpPr>
        <p:spPr bwMode="auto">
          <a:xfrm>
            <a:off x="477710" y="2804819"/>
            <a:ext cx="7848600" cy="3580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只需填报所要求四</a:t>
            </a:r>
            <a:r>
              <a:rPr lang="zh-CN" altLang="en-US" sz="2200" i="0" dirty="0" smtClean="0">
                <a:latin typeface="+mn-lt"/>
                <a:ea typeface="仿宋" panose="02010609060101010101" pitchFamily="49" charset="-122"/>
                <a:cs typeface="楷体" panose="02010609060101010101" pitchFamily="49" charset="-122"/>
              </a:rPr>
              <a:t>类（学生管理、教学管理、质量监控、就业管理）即可，并不</a:t>
            </a:r>
            <a:r>
              <a:rPr lang="zh-CN" altLang="en-US" sz="2200" i="0" dirty="0">
                <a:latin typeface="+mn-lt"/>
                <a:ea typeface="仿宋" panose="02010609060101010101" pitchFamily="49" charset="-122"/>
                <a:cs typeface="楷体" panose="02010609060101010101" pitchFamily="49" charset="-122"/>
              </a:rPr>
              <a:t>要求填报所有的</a:t>
            </a:r>
            <a:r>
              <a:rPr lang="zh-CN" altLang="en-US" sz="2200" i="0" dirty="0" smtClean="0">
                <a:latin typeface="+mn-lt"/>
                <a:ea typeface="仿宋" panose="02010609060101010101" pitchFamily="49" charset="-122"/>
                <a:cs typeface="楷体" panose="02010609060101010101" pitchFamily="49" charset="-122"/>
              </a:rPr>
              <a:t>管理系列人员。</a:t>
            </a:r>
            <a:endParaRPr lang="en-US" altLang="zh-CN" sz="2200" i="0" dirty="0">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楷体" panose="02010609060101010101" pitchFamily="49" charset="-122"/>
              </a:rPr>
              <a:t>教学</a:t>
            </a:r>
            <a:r>
              <a:rPr lang="zh-CN" altLang="en-US" sz="2200" i="0" dirty="0">
                <a:latin typeface="+mn-lt"/>
                <a:ea typeface="仿宋" panose="02010609060101010101" pitchFamily="49" charset="-122"/>
                <a:cs typeface="楷体" panose="02010609060101010101" pitchFamily="49" charset="-122"/>
              </a:rPr>
              <a:t>管理人员和学生管理人员要求填报学校和院系两级的工作人员。就业管理人员和质量监控人员只填写校级工作人员。</a:t>
            </a:r>
          </a:p>
          <a:p>
            <a:pPr algn="just">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“学生管理人员”：</a:t>
            </a:r>
            <a:r>
              <a:rPr lang="zh-CN" altLang="en-US" sz="2200" i="0" dirty="0" smtClean="0">
                <a:latin typeface="+mn-lt"/>
                <a:ea typeface="仿宋" panose="02010609060101010101" pitchFamily="49" charset="-122"/>
                <a:cs typeface="楷体" panose="02010609060101010101" pitchFamily="49" charset="-122"/>
              </a:rPr>
              <a:t>院</a:t>
            </a:r>
            <a:r>
              <a:rPr lang="zh-CN" altLang="en-US" sz="2200" i="0" dirty="0">
                <a:latin typeface="+mn-lt"/>
                <a:ea typeface="仿宋" panose="02010609060101010101" pitchFamily="49" charset="-122"/>
                <a:cs typeface="楷体" panose="02010609060101010101" pitchFamily="49" charset="-122"/>
              </a:rPr>
              <a:t>系专职辅导员的</a:t>
            </a:r>
            <a:r>
              <a:rPr lang="zh-CN" altLang="en-US" sz="2200" i="0" dirty="0" smtClean="0">
                <a:latin typeface="+mn-lt"/>
                <a:ea typeface="仿宋" panose="02010609060101010101" pitchFamily="49" charset="-122"/>
                <a:cs typeface="楷体" panose="02010609060101010101" pitchFamily="49" charset="-122"/>
              </a:rPr>
              <a:t>“职务”，</a:t>
            </a:r>
            <a:r>
              <a:rPr lang="zh-CN" altLang="en-US" sz="2200" i="0" dirty="0">
                <a:latin typeface="+mn-lt"/>
                <a:ea typeface="仿宋" panose="02010609060101010101" pitchFamily="49" charset="-122"/>
                <a:cs typeface="楷体" panose="02010609060101010101" pitchFamily="49" charset="-122"/>
              </a:rPr>
              <a:t>需明确填写为“辅导员” </a:t>
            </a:r>
            <a:r>
              <a:rPr lang="zh-CN" altLang="en-US" sz="2200" i="0" dirty="0" smtClean="0">
                <a:latin typeface="+mn-lt"/>
                <a:ea typeface="仿宋" panose="02010609060101010101" pitchFamily="49" charset="-122"/>
                <a:cs typeface="楷体" panose="02010609060101010101" pitchFamily="49" charset="-122"/>
              </a:rPr>
              <a:t>。</a:t>
            </a:r>
            <a:endParaRPr lang="en-US" altLang="zh-CN" sz="2200" i="0" dirty="0">
              <a:latin typeface="+mn-lt"/>
              <a:ea typeface="仿宋" panose="02010609060101010101" pitchFamily="49" charset="-122"/>
              <a:cs typeface="楷体" panose="02010609060101010101" pitchFamily="49" charset="-122"/>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979" y="1836365"/>
            <a:ext cx="7824738"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1"/>
          <p:cNvSpPr>
            <a:spLocks noGrp="1"/>
          </p:cNvSpPr>
          <p:nvPr>
            <p:ph type="title"/>
          </p:nvPr>
        </p:nvSpPr>
        <p:spPr>
          <a:xfrm>
            <a:off x="179512" y="116632"/>
            <a:ext cx="7488832" cy="648072"/>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en-US" altLang="zh-CN" dirty="0">
                <a:effectLst/>
                <a:latin typeface="Haettenschweiler" panose="020B0706040902060204" pitchFamily="34" charset="0"/>
              </a:rPr>
              <a:t/>
            </a:r>
            <a:br>
              <a:rPr lang="en-US" altLang="zh-CN" dirty="0">
                <a:effectLst/>
                <a:latin typeface="Haettenschweiler" panose="020B0706040902060204" pitchFamily="34" charset="0"/>
              </a:rPr>
            </a:br>
            <a:r>
              <a:rPr lang="zh-CN" altLang="en-US" dirty="0">
                <a:effectLst/>
                <a:latin typeface="Haettenschweiler" panose="020B0706040902060204" pitchFamily="34" charset="0"/>
              </a:rPr>
              <a:t>有关表格和内涵说明</a:t>
            </a:r>
            <a:br>
              <a:rPr lang="zh-CN" altLang="en-US" dirty="0">
                <a:effectLst/>
                <a:latin typeface="Haettenschweiler" panose="020B0706040902060204" pitchFamily="34" charset="0"/>
              </a:rPr>
            </a:br>
            <a:endParaRPr lang="zh-CN" altLang="en-US" dirty="0">
              <a:effectLst/>
              <a:latin typeface="Haettenschweiler" panose="020B0706040902060204" pitchFamily="34" charset="0"/>
            </a:endParaRPr>
          </a:p>
        </p:txBody>
      </p:sp>
      <p:grpSp>
        <p:nvGrpSpPr>
          <p:cNvPr id="84995" name="组合 12"/>
          <p:cNvGrpSpPr>
            <a:grpSpLocks/>
          </p:cNvGrpSpPr>
          <p:nvPr/>
        </p:nvGrpSpPr>
        <p:grpSpPr bwMode="auto">
          <a:xfrm>
            <a:off x="467544" y="1412776"/>
            <a:ext cx="8223324" cy="4569495"/>
            <a:chOff x="5697767" y="3996027"/>
            <a:chExt cx="3602711" cy="3894605"/>
          </a:xfrm>
        </p:grpSpPr>
        <p:sp>
          <p:nvSpPr>
            <p:cNvPr id="84996" name="AutoShape 12"/>
            <p:cNvSpPr>
              <a:spLocks noChangeArrowheads="1"/>
            </p:cNvSpPr>
            <p:nvPr/>
          </p:nvSpPr>
          <p:spPr bwMode="gray">
            <a:xfrm>
              <a:off x="5697767" y="4000716"/>
              <a:ext cx="3596697" cy="3889916"/>
            </a:xfrm>
            <a:prstGeom prst="roundRect">
              <a:avLst>
                <a:gd name="adj" fmla="val 7713"/>
              </a:avLst>
            </a:prstGeom>
            <a:solidFill>
              <a:srgbClr val="4D4D4D">
                <a:alpha val="5098"/>
              </a:srgbClr>
            </a:solidFill>
            <a:ln w="6350" algn="ctr">
              <a:solidFill>
                <a:schemeClr val="tx1"/>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Times New Roman" panose="02020603050405020304" pitchFamily="18" charset="0"/>
                <a:ea typeface="宋体" panose="02010600030101010101" pitchFamily="2" charset="-122"/>
              </a:endParaRPr>
            </a:p>
          </p:txBody>
        </p:sp>
        <p:sp>
          <p:nvSpPr>
            <p:cNvPr id="10" name="同侧圆角矩形 9"/>
            <p:cNvSpPr/>
            <p:nvPr/>
          </p:nvSpPr>
          <p:spPr>
            <a:xfrm>
              <a:off x="5703594" y="3996027"/>
              <a:ext cx="3596884" cy="675101"/>
            </a:xfrm>
            <a:prstGeom prst="round2SameRect">
              <a:avLst>
                <a:gd name="adj1" fmla="val 5000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600" i="0" dirty="0" smtClean="0">
                  <a:solidFill>
                    <a:srgbClr val="FF0000"/>
                  </a:solidFill>
                  <a:latin typeface="微软雅黑" pitchFamily="34" charset="-122"/>
                  <a:ea typeface="微软雅黑" pitchFamily="34" charset="-122"/>
                </a:rPr>
                <a:t>教师</a:t>
              </a:r>
              <a:r>
                <a:rPr lang="zh-CN" altLang="en-US" sz="3600" i="0" dirty="0">
                  <a:solidFill>
                    <a:srgbClr val="FF0000"/>
                  </a:solidFill>
                  <a:latin typeface="微软雅黑" pitchFamily="34" charset="-122"/>
                  <a:ea typeface="微软雅黑" pitchFamily="34" charset="-122"/>
                </a:rPr>
                <a:t>信息</a:t>
              </a:r>
            </a:p>
          </p:txBody>
        </p:sp>
        <p:sp>
          <p:nvSpPr>
            <p:cNvPr id="12" name="Rectangle 30"/>
            <p:cNvSpPr>
              <a:spLocks noChangeArrowheads="1"/>
            </p:cNvSpPr>
            <p:nvPr/>
          </p:nvSpPr>
          <p:spPr bwMode="auto">
            <a:xfrm>
              <a:off x="5830270" y="4523502"/>
              <a:ext cx="3470208" cy="2911748"/>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buFont typeface="Wingdings" panose="05000000000000000000" pitchFamily="2" charset="2"/>
                <a:buChar char="n"/>
                <a:tabLst>
                  <a:tab pos="5946775" algn="l"/>
                </a:tabLst>
                <a:defRPr/>
              </a:pP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bmk="_Toc392188109">
                  <a:solidFill>
                    <a:schemeClr val="tx1"/>
                  </a:solidFill>
                  <a:latin typeface="+mn-lt"/>
                  <a:ea typeface="仿宋" panose="02010609060101010101" pitchFamily="49" charset="-122"/>
                  <a:cs typeface="楷体" panose="02010609060101010101" pitchFamily="49" charset="-122"/>
                </a:rPr>
                <a:t>校领导和管理人员可根据分工情况重复填报。</a:t>
              </a: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bmk="_Toc392188109">
                  <a:solidFill>
                    <a:schemeClr val="tx1"/>
                  </a:solidFill>
                  <a:latin typeface="+mn-lt"/>
                  <a:ea typeface="仿宋" panose="02010609060101010101" pitchFamily="49" charset="-122"/>
                  <a:cs typeface="楷体" panose="02010609060101010101" pitchFamily="49" charset="-122"/>
                </a:rPr>
                <a:t>管理人员均指专职从事此项工作的人员，不含兼职人员</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。例如</a:t>
              </a:r>
              <a:r>
                <a:rPr lang="zh-CN" altLang="en-US" sz="2400" i="0" dirty="0" bmk="_Toc392188109">
                  <a:solidFill>
                    <a:schemeClr val="tx1"/>
                  </a:solidFill>
                  <a:latin typeface="+mn-lt"/>
                  <a:ea typeface="仿宋" panose="02010609060101010101" pitchFamily="49" charset="-122"/>
                  <a:cs typeface="楷体" panose="02010609060101010101" pitchFamily="49" charset="-122"/>
                </a:rPr>
                <a:t>：学生管理人员中不含班主任。</a:t>
              </a: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bmk="_Toc392188109">
                  <a:solidFill>
                    <a:schemeClr val="tx1"/>
                  </a:solidFill>
                  <a:latin typeface="+mn-lt"/>
                  <a:ea typeface="仿宋" panose="02010609060101010101" pitchFamily="49" charset="-122"/>
                  <a:cs typeface="楷体" panose="02010609060101010101" pitchFamily="49" charset="-122"/>
                </a:rPr>
                <a:t>直属医院的医师职称系列承担教学任务的医生，应纳入</a:t>
              </a:r>
              <a:r>
                <a:rPr lang="zh-CN" altLang="en-US" sz="2400" i="0" dirty="0" bmk="_Toc392188109">
                  <a:solidFill>
                    <a:srgbClr val="FF0000"/>
                  </a:solidFill>
                  <a:latin typeface="+mn-lt"/>
                  <a:ea typeface="+mj-ea"/>
                  <a:cs typeface="楷体" panose="02010609060101010101" pitchFamily="49" charset="-122"/>
                </a:rPr>
                <a:t>表</a:t>
              </a:r>
              <a:r>
                <a:rPr lang="en-US" altLang="zh-CN" sz="2400" i="0" dirty="0" bmk="_Toc392188109">
                  <a:solidFill>
                    <a:srgbClr val="FF0000"/>
                  </a:solidFill>
                  <a:latin typeface="+mn-lt"/>
                  <a:ea typeface="+mj-ea"/>
                  <a:cs typeface="楷体" panose="02010609060101010101" pitchFamily="49" charset="-122"/>
                </a:rPr>
                <a:t>1-6-1 </a:t>
              </a:r>
              <a:r>
                <a:rPr lang="zh-CN" altLang="en-US" sz="2400" i="0" dirty="0" bmk="_Toc392188109">
                  <a:solidFill>
                    <a:srgbClr val="FF0000"/>
                  </a:solidFill>
                  <a:latin typeface="+mn-lt"/>
                  <a:ea typeface="+mj-ea"/>
                  <a:cs typeface="楷体" panose="02010609060101010101" pitchFamily="49" charset="-122"/>
                </a:rPr>
                <a:t>教职工</a:t>
              </a:r>
              <a:r>
                <a:rPr lang="zh-CN" altLang="en-US" sz="2400" i="0" dirty="0" smtClean="0" bmk="_Toc392188109">
                  <a:solidFill>
                    <a:srgbClr val="FF0000"/>
                  </a:solidFill>
                  <a:latin typeface="+mn-lt"/>
                  <a:ea typeface="+mj-ea"/>
                  <a:cs typeface="楷体" panose="02010609060101010101" pitchFamily="49" charset="-122"/>
                </a:rPr>
                <a:t>基本信息</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统计</a:t>
              </a:r>
              <a:r>
                <a:rPr lang="zh-CN" altLang="en-US" sz="2400" i="0" dirty="0" bmk="_Toc392188109">
                  <a:solidFill>
                    <a:schemeClr val="tx1"/>
                  </a:solidFill>
                  <a:latin typeface="+mn-lt"/>
                  <a:ea typeface="仿宋" panose="02010609060101010101" pitchFamily="49" charset="-122"/>
                  <a:cs typeface="楷体" panose="02010609060101010101" pitchFamily="49" charset="-122"/>
                </a:rPr>
                <a:t>。非直属医院的医生承担教学任务，计入</a:t>
              </a:r>
              <a:r>
                <a:rPr lang="zh-CN" altLang="en-US" sz="2400" i="0" dirty="0" bmk="_Toc392188109">
                  <a:solidFill>
                    <a:srgbClr val="FF0000"/>
                  </a:solidFill>
                  <a:latin typeface="+mn-lt"/>
                  <a:ea typeface="+mj-ea"/>
                  <a:cs typeface="楷体" panose="02010609060101010101" pitchFamily="49" charset="-122"/>
                </a:rPr>
                <a:t>表</a:t>
              </a:r>
              <a:r>
                <a:rPr lang="en-US" altLang="zh-CN" sz="2400" i="0" dirty="0" smtClean="0" bmk="_Toc392188109">
                  <a:solidFill>
                    <a:srgbClr val="FF0000"/>
                  </a:solidFill>
                  <a:latin typeface="+mn-lt"/>
                  <a:ea typeface="+mj-ea"/>
                  <a:cs typeface="楷体" panose="02010609060101010101" pitchFamily="49" charset="-122"/>
                </a:rPr>
                <a:t>1-6-2 </a:t>
              </a:r>
              <a:r>
                <a:rPr lang="zh-CN" altLang="en-US" sz="2400" i="0" dirty="0" smtClean="0" bmk="_Toc392188109">
                  <a:solidFill>
                    <a:srgbClr val="FF0000"/>
                  </a:solidFill>
                  <a:latin typeface="+mn-lt"/>
                  <a:ea typeface="+mj-ea"/>
                  <a:cs typeface="楷体" panose="02010609060101010101" pitchFamily="49" charset="-122"/>
                </a:rPr>
                <a:t>外聘教师基本信息</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a:t>
              </a:r>
              <a:endParaRPr lang="zh-CN" altLang="en-US" sz="2000" i="0" spc="-40" dirty="0">
                <a:ln w="11430"/>
                <a:solidFill>
                  <a:srgbClr val="0033CC"/>
                </a:solidFill>
                <a:latin typeface="+mn-lt"/>
                <a:ea typeface="仿宋" panose="02010609060101010101" pitchFamily="49" charset="-122"/>
                <a:cs typeface="Times New Roman" pitchFamily="18" charset="0"/>
              </a:endParaRPr>
            </a:p>
          </p:txBody>
        </p:sp>
      </p:grpSp>
    </p:spTree>
  </p:cSld>
  <p:clrMapOvr>
    <a:masterClrMapping/>
  </p:clrMapOvr>
  <p:transition>
    <p:strip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（三）教师信息</a:t>
            </a:r>
          </a:p>
        </p:txBody>
      </p:sp>
      <p:sp>
        <p:nvSpPr>
          <p:cNvPr id="80899" name="文本框 3"/>
          <p:cNvSpPr txBox="1">
            <a:spLocks noChangeArrowheads="1"/>
          </p:cNvSpPr>
          <p:nvPr/>
        </p:nvSpPr>
        <p:spPr bwMode="auto">
          <a:xfrm>
            <a:off x="357158" y="810191"/>
            <a:ext cx="8226623" cy="6047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Tx/>
              <a:buNone/>
            </a:pPr>
            <a:r>
              <a:rPr lang="en-US" altLang="zh-CN" i="0" dirty="0" smtClean="0">
                <a:latin typeface="+mn-lt"/>
                <a:ea typeface="宋体" panose="02010600030101010101" pitchFamily="2" charset="-122"/>
              </a:rPr>
              <a:t>2</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3-3-1 </a:t>
            </a:r>
            <a:r>
              <a:rPr lang="zh-CN" altLang="en-US" i="0" dirty="0">
                <a:latin typeface="+mn-lt"/>
                <a:ea typeface="宋体" panose="02010600030101010101" pitchFamily="2" charset="-122"/>
              </a:rPr>
              <a:t>高层次人才</a:t>
            </a:r>
          </a:p>
          <a:p>
            <a:pPr marL="457200" indent="-457200">
              <a:lnSpc>
                <a:spcPts val="1000"/>
              </a:lnSpc>
              <a:spcBef>
                <a:spcPct val="0"/>
              </a:spcBef>
              <a:buFont typeface="Wingdings" panose="05000000000000000000" pitchFamily="2" charset="2"/>
              <a:buChar char="n"/>
              <a:tabLst>
                <a:tab pos="5946775" algn="l"/>
              </a:tabLst>
              <a:defRPr/>
            </a:pPr>
            <a:endParaRPr lang="en-US" altLang="zh-CN" sz="2200" i="0" dirty="0" smtClean="0" bmk="_Toc392188109">
              <a:latin typeface="+mn-lt"/>
              <a:ea typeface="+mj-ea"/>
              <a:cs typeface="楷体" panose="02010609060101010101" pitchFamily="49" charset="-122"/>
            </a:endParaRPr>
          </a:p>
          <a:p>
            <a:pPr marL="457200" indent="-457200">
              <a:lnSpc>
                <a:spcPct val="150000"/>
              </a:lnSpc>
              <a:spcBef>
                <a:spcPct val="0"/>
              </a:spcBef>
              <a:spcAft>
                <a:spcPts val="1200"/>
              </a:spcAft>
              <a:buFont typeface="Wingdings" panose="05000000000000000000" pitchFamily="2" charset="2"/>
              <a:buChar char="n"/>
              <a:tabLst>
                <a:tab pos="5946775" algn="l"/>
              </a:tabLst>
              <a:defRPr/>
            </a:pPr>
            <a:r>
              <a:rPr lang="zh-CN" altLang="en-US" sz="2200" i="0" dirty="0" smtClean="0" bmk="_Toc392188109">
                <a:latin typeface="+mn-lt"/>
                <a:ea typeface="+mj-ea"/>
                <a:cs typeface="楷体" panose="02010609060101010101" pitchFamily="49" charset="-122"/>
              </a:rPr>
              <a:t>“高层次人才”：</a:t>
            </a:r>
            <a:r>
              <a:rPr lang="zh-CN" altLang="en-US" sz="2200" i="0" dirty="0" smtClean="0" bmk="_Toc392188109">
                <a:latin typeface="+mn-lt"/>
                <a:ea typeface="仿宋" panose="02010609060101010101" pitchFamily="49" charset="-122"/>
                <a:cs typeface="楷体" panose="02010609060101010101" pitchFamily="49" charset="-122"/>
              </a:rPr>
              <a:t>同</a:t>
            </a:r>
            <a:r>
              <a:rPr lang="zh-CN" altLang="en-US" sz="2200" i="0" dirty="0" bmk="_Toc392188109">
                <a:latin typeface="+mn-lt"/>
                <a:ea typeface="仿宋" panose="02010609060101010101" pitchFamily="49" charset="-122"/>
                <a:cs typeface="楷体" panose="02010609060101010101" pitchFamily="49" charset="-122"/>
              </a:rPr>
              <a:t>一位</a:t>
            </a:r>
            <a:r>
              <a:rPr lang="zh-CN" altLang="en-US" sz="2200" i="0" dirty="0" smtClean="0" bmk="_Toc392188109">
                <a:latin typeface="+mn-lt"/>
                <a:ea typeface="仿宋" panose="02010609060101010101" pitchFamily="49" charset="-122"/>
                <a:cs typeface="楷体" panose="02010609060101010101" pitchFamily="49" charset="-122"/>
              </a:rPr>
              <a:t>老师如有多</a:t>
            </a:r>
            <a:r>
              <a:rPr lang="zh-CN" altLang="en-US" sz="2200" i="0" dirty="0" bmk="_Toc392188109">
                <a:latin typeface="+mn-lt"/>
                <a:ea typeface="仿宋" panose="02010609060101010101" pitchFamily="49" charset="-122"/>
                <a:cs typeface="楷体" panose="02010609060101010101" pitchFamily="49" charset="-122"/>
              </a:rPr>
              <a:t>个不同</a:t>
            </a:r>
            <a:r>
              <a:rPr lang="zh-CN" altLang="en-US" sz="2200" i="0" dirty="0" smtClean="0" bmk="_Toc392188109">
                <a:latin typeface="+mn-lt"/>
                <a:ea typeface="仿宋" panose="02010609060101010101" pitchFamily="49" charset="-122"/>
                <a:cs typeface="楷体" panose="02010609060101010101" pitchFamily="49" charset="-122"/>
              </a:rPr>
              <a:t>称号，不同称号可重复</a:t>
            </a:r>
            <a:r>
              <a:rPr lang="zh-CN" altLang="en-US" sz="2200" i="0" dirty="0" bmk="_Toc392188109">
                <a:latin typeface="+mn-lt"/>
                <a:ea typeface="仿宋" panose="02010609060101010101" pitchFamily="49" charset="-122"/>
                <a:cs typeface="楷体" panose="02010609060101010101" pitchFamily="49" charset="-122"/>
              </a:rPr>
              <a:t>填报</a:t>
            </a:r>
            <a:r>
              <a:rPr lang="en-US" altLang="zh-CN" sz="2200" i="0" dirty="0" smtClean="0" bmk="_Toc392188109">
                <a:latin typeface="+mn-lt"/>
                <a:ea typeface="仿宋" panose="02010609060101010101" pitchFamily="49" charset="-122"/>
                <a:cs typeface="楷体" panose="02010609060101010101" pitchFamily="49" charset="-122"/>
              </a:rPr>
              <a:t>,</a:t>
            </a:r>
            <a:r>
              <a:rPr lang="zh-CN" altLang="en-US" sz="2200" i="0" dirty="0" bmk="_Toc392188109">
                <a:latin typeface="+mn-lt"/>
                <a:ea typeface="仿宋" panose="02010609060101010101" pitchFamily="49" charset="-122"/>
                <a:cs typeface="楷体" panose="02010609060101010101" pitchFamily="49" charset="-122"/>
              </a:rPr>
              <a:t>同一</a:t>
            </a:r>
            <a:r>
              <a:rPr lang="zh-CN" altLang="en-US" sz="2200" i="0" dirty="0" smtClean="0" bmk="_Toc392188109">
                <a:latin typeface="+mn-lt"/>
                <a:ea typeface="仿宋" panose="02010609060101010101" pitchFamily="49" charset="-122"/>
                <a:cs typeface="楷体" panose="02010609060101010101" pitchFamily="49" charset="-122"/>
              </a:rPr>
              <a:t>称号只需填</a:t>
            </a:r>
            <a:r>
              <a:rPr lang="zh-CN" altLang="en-US" sz="2200" i="0" dirty="0" bmk="_Toc392188109">
                <a:latin typeface="+mn-lt"/>
                <a:ea typeface="仿宋" panose="02010609060101010101" pitchFamily="49" charset="-122"/>
                <a:cs typeface="楷体" panose="02010609060101010101" pitchFamily="49" charset="-122"/>
              </a:rPr>
              <a:t>最近一</a:t>
            </a:r>
            <a:r>
              <a:rPr lang="zh-CN" altLang="en-US" sz="2200" i="0" dirty="0" smtClean="0" bmk="_Toc392188109">
                <a:latin typeface="+mn-lt"/>
                <a:ea typeface="仿宋" panose="02010609060101010101" pitchFamily="49" charset="-122"/>
                <a:cs typeface="楷体" panose="02010609060101010101" pitchFamily="49" charset="-122"/>
              </a:rPr>
              <a:t>次。</a:t>
            </a:r>
            <a:endParaRPr lang="zh-CN" altLang="en-US" sz="2200" i="0" dirty="0" bmk="_Toc392188109">
              <a:latin typeface="+mn-lt"/>
              <a:ea typeface="仿宋" panose="02010609060101010101" pitchFamily="49" charset="-122"/>
              <a:cs typeface="楷体" panose="02010609060101010101" pitchFamily="49" charset="-122"/>
            </a:endParaRPr>
          </a:p>
          <a:p>
            <a:pPr>
              <a:lnSpc>
                <a:spcPct val="150000"/>
              </a:lnSpc>
              <a:spcBef>
                <a:spcPct val="0"/>
              </a:spcBef>
              <a:buFontTx/>
              <a:buNone/>
            </a:pPr>
            <a:r>
              <a:rPr lang="en-US" altLang="zh-CN" i="0" dirty="0" smtClean="0">
                <a:latin typeface="+mn-lt"/>
                <a:ea typeface="宋体" panose="02010600030101010101" pitchFamily="2" charset="-122"/>
              </a:rPr>
              <a:t>3</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3-4-1 </a:t>
            </a:r>
            <a:r>
              <a:rPr lang="zh-CN" altLang="en-US" i="0" dirty="0">
                <a:latin typeface="+mn-lt"/>
                <a:ea typeface="宋体" panose="02010600030101010101" pitchFamily="2" charset="-122"/>
              </a:rPr>
              <a:t>教师教学发展机构</a:t>
            </a:r>
          </a:p>
          <a:p>
            <a:pPr marL="457200" indent="-457200">
              <a:lnSpc>
                <a:spcPts val="1000"/>
              </a:lnSpc>
              <a:spcBef>
                <a:spcPct val="0"/>
              </a:spcBef>
              <a:buFont typeface="Wingdings" panose="05000000000000000000" pitchFamily="2" charset="2"/>
              <a:buChar char="n"/>
              <a:tabLst>
                <a:tab pos="5946775" algn="l"/>
              </a:tabLst>
              <a:defRPr/>
            </a:pPr>
            <a:endParaRPr lang="en-US" altLang="zh-CN" i="0" dirty="0" bmk="_Toc392188109">
              <a:latin typeface="+mn-lt"/>
              <a:ea typeface="宋体" panose="02010600030101010101" pitchFamily="2" charset="-122"/>
            </a:endParaRPr>
          </a:p>
          <a:p>
            <a:pPr marL="457200" indent="-457200">
              <a:lnSpc>
                <a:spcPct val="150000"/>
              </a:lnSpc>
              <a:spcBef>
                <a:spcPct val="0"/>
              </a:spcBef>
              <a:spcAft>
                <a:spcPts val="1200"/>
              </a:spcAft>
              <a:buFont typeface="Wingdings" panose="05000000000000000000" pitchFamily="2" charset="2"/>
              <a:buChar char="n"/>
              <a:tabLst>
                <a:tab pos="5946775" algn="l"/>
              </a:tabLst>
              <a:defRPr/>
            </a:pPr>
            <a:r>
              <a:rPr lang="zh-CN" altLang="en-US" sz="2200" i="0" dirty="0" smtClean="0" bmk="_Toc392188109">
                <a:latin typeface="+mn-lt"/>
                <a:ea typeface="仿宋" panose="02010609060101010101" pitchFamily="49" charset="-122"/>
                <a:cs typeface="楷体" panose="02010609060101010101" pitchFamily="49" charset="-122"/>
              </a:rPr>
              <a:t>如</a:t>
            </a:r>
            <a:r>
              <a:rPr lang="zh-CN" altLang="en-US" sz="2200" i="0" dirty="0" bmk="_Toc392188109">
                <a:latin typeface="+mn-lt"/>
                <a:ea typeface="仿宋" panose="02010609060101010101" pitchFamily="49" charset="-122"/>
                <a:cs typeface="楷体" panose="02010609060101010101" pitchFamily="49" charset="-122"/>
              </a:rPr>
              <a:t>有独立设置的二级机构，</a:t>
            </a:r>
            <a:r>
              <a:rPr lang="zh-CN" altLang="en-US" sz="2200" i="0" dirty="0" smtClean="0" bmk="_Toc392188109">
                <a:latin typeface="+mn-lt"/>
                <a:ea typeface="仿宋" panose="02010609060101010101" pitchFamily="49" charset="-122"/>
                <a:cs typeface="楷体" panose="02010609060101010101" pitchFamily="49" charset="-122"/>
              </a:rPr>
              <a:t>则填报此表。</a:t>
            </a:r>
            <a:r>
              <a:rPr lang="zh-CN" altLang="en-US" sz="2200" i="0" dirty="0" smtClean="0" bmk="_Toc392188109">
                <a:latin typeface="+mn-lt"/>
                <a:ea typeface="仿宋" panose="02010609060101010101" pitchFamily="49" charset="-122"/>
                <a:cs typeface="楷体" panose="02010609060101010101" pitchFamily="49" charset="-122"/>
              </a:rPr>
              <a:t>如无此</a:t>
            </a:r>
            <a:r>
              <a:rPr lang="zh-CN" altLang="en-US" sz="2200" i="0" dirty="0" bmk="_Toc392188109">
                <a:latin typeface="+mn-lt"/>
                <a:ea typeface="仿宋" panose="02010609060101010101" pitchFamily="49" charset="-122"/>
                <a:cs typeface="楷体" panose="02010609060101010101" pitchFamily="49" charset="-122"/>
              </a:rPr>
              <a:t>表</a:t>
            </a:r>
            <a:r>
              <a:rPr lang="zh-CN" altLang="en-US" sz="2200" i="0" dirty="0" smtClean="0" bmk="_Toc392188109">
                <a:latin typeface="+mn-lt"/>
                <a:ea typeface="仿宋" panose="02010609060101010101" pitchFamily="49" charset="-122"/>
                <a:cs typeface="楷体" panose="02010609060101010101" pitchFamily="49" charset="-122"/>
              </a:rPr>
              <a:t>可不填</a:t>
            </a:r>
            <a:r>
              <a:rPr lang="zh-CN" altLang="en-US" sz="2200" i="0" dirty="0" smtClean="0">
                <a:latin typeface="+mn-lt"/>
                <a:ea typeface="宋体" panose="02010600030101010101" pitchFamily="2" charset="-122"/>
              </a:rPr>
              <a:t>。</a:t>
            </a:r>
            <a:endParaRPr lang="zh-CN" altLang="en-US" sz="2200" i="0" dirty="0">
              <a:latin typeface="+mn-lt"/>
              <a:ea typeface="宋体" panose="02010600030101010101" pitchFamily="2" charset="-122"/>
            </a:endParaRPr>
          </a:p>
          <a:p>
            <a:pPr>
              <a:lnSpc>
                <a:spcPct val="150000"/>
              </a:lnSpc>
              <a:spcBef>
                <a:spcPct val="0"/>
              </a:spcBef>
              <a:buFontTx/>
              <a:buNone/>
            </a:pPr>
            <a:r>
              <a:rPr lang="en-US" altLang="zh-CN" i="0" dirty="0" smtClean="0">
                <a:latin typeface="+mn-lt"/>
                <a:ea typeface="宋体" panose="02010600030101010101" pitchFamily="2" charset="-122"/>
              </a:rPr>
              <a:t>4</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3-4-2 </a:t>
            </a:r>
            <a:r>
              <a:rPr lang="zh-CN" altLang="en-US" i="0" dirty="0">
                <a:latin typeface="+mn-lt"/>
                <a:ea typeface="宋体" panose="02010600030101010101" pitchFamily="2" charset="-122"/>
              </a:rPr>
              <a:t>教师培训</a:t>
            </a:r>
            <a:r>
              <a:rPr lang="zh-CN" altLang="en-US" i="0" dirty="0" smtClean="0">
                <a:latin typeface="+mn-lt"/>
                <a:ea typeface="宋体" panose="02010600030101010101" pitchFamily="2" charset="-122"/>
              </a:rPr>
              <a:t>进修、</a:t>
            </a:r>
            <a:r>
              <a:rPr lang="zh-CN" altLang="en-US" i="0" dirty="0">
                <a:latin typeface="+mn-lt"/>
                <a:ea typeface="宋体" panose="02010600030101010101" pitchFamily="2" charset="-122"/>
              </a:rPr>
              <a:t>交流情况</a:t>
            </a:r>
          </a:p>
          <a:p>
            <a:pPr marL="457200" indent="-457200">
              <a:lnSpc>
                <a:spcPts val="1000"/>
              </a:lnSpc>
              <a:spcBef>
                <a:spcPct val="0"/>
              </a:spcBef>
              <a:buFont typeface="Wingdings" panose="05000000000000000000" pitchFamily="2" charset="2"/>
              <a:buChar char="n"/>
              <a:tabLst>
                <a:tab pos="5946775" algn="l"/>
              </a:tabLst>
              <a:defRPr/>
            </a:pPr>
            <a:endParaRPr lang="en-US" altLang="zh-CN" i="0" dirty="0" bmk="_Toc392188109">
              <a:latin typeface="+mn-lt"/>
              <a:ea typeface="宋体" panose="02010600030101010101" pitchFamily="2" charset="-122"/>
            </a:endParaRPr>
          </a:p>
          <a:p>
            <a:pPr marL="457200" indent="-457200">
              <a:lnSpc>
                <a:spcPct val="150000"/>
              </a:lnSpc>
              <a:spcBef>
                <a:spcPct val="0"/>
              </a:spcBef>
              <a:buFont typeface="Wingdings" panose="05000000000000000000" pitchFamily="2" charset="2"/>
              <a:buChar char="n"/>
              <a:tabLst>
                <a:tab pos="5946775" algn="l"/>
              </a:tabLst>
              <a:defRPr/>
            </a:pPr>
            <a:r>
              <a:rPr lang="zh-CN" altLang="en-US" sz="2200" i="0" dirty="0" smtClean="0" bmk="_Toc392188109">
                <a:latin typeface="+mn-lt"/>
                <a:ea typeface="仿宋" panose="02010609060101010101" pitchFamily="49" charset="-122"/>
                <a:cs typeface="楷体" panose="02010609060101010101" pitchFamily="49" charset="-122"/>
              </a:rPr>
              <a:t>学年</a:t>
            </a:r>
            <a:r>
              <a:rPr lang="zh-CN" altLang="en-US" sz="2200" i="0" dirty="0" bmk="_Toc392188109">
                <a:latin typeface="+mn-lt"/>
                <a:ea typeface="仿宋" panose="02010609060101010101" pitchFamily="49" charset="-122"/>
                <a:cs typeface="楷体" panose="02010609060101010101" pitchFamily="49" charset="-122"/>
              </a:rPr>
              <a:t>末未结束的培训进修，不需填报</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nSpc>
                <a:spcPct val="150000"/>
              </a:lnSpc>
              <a:spcBef>
                <a:spcPct val="0"/>
              </a:spcBef>
              <a:buFont typeface="Wingdings" panose="05000000000000000000" pitchFamily="2" charset="2"/>
              <a:buChar char="n"/>
              <a:tabLst>
                <a:tab pos="5946775" algn="l"/>
              </a:tabLst>
              <a:defRPr/>
            </a:pPr>
            <a:r>
              <a:rPr lang="zh-CN" altLang="en-US" sz="2200" i="0" dirty="0" smtClean="0" bmk="_Toc392188109">
                <a:latin typeface="+mn-lt"/>
                <a:ea typeface="仿宋" panose="02010609060101010101" pitchFamily="49" charset="-122"/>
              </a:rPr>
              <a:t>培训进修项目是否纳入统计，可由学校自定。关注对教师发展有较大作用的培训进修项目即可。</a:t>
            </a:r>
            <a:endParaRPr lang="zh-CN" altLang="en-US" sz="2200" i="0" dirty="0">
              <a:latin typeface="+mn-lt"/>
              <a:ea typeface="宋体" panose="02010600030101010101" pitchFamily="2" charset="-122"/>
            </a:endParaRPr>
          </a:p>
        </p:txBody>
      </p:sp>
    </p:spTree>
    <p:extLst>
      <p:ext uri="{BB962C8B-B14F-4D97-AF65-F5344CB8AC3E}">
        <p14:creationId xmlns:p14="http://schemas.microsoft.com/office/powerpoint/2010/main" xmlns="" val="399701209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（三）教师信息</a:t>
            </a:r>
          </a:p>
        </p:txBody>
      </p:sp>
      <p:sp>
        <p:nvSpPr>
          <p:cNvPr id="8089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Times New Roman" panose="02020603050405020304" pitchFamily="18" charset="0"/>
                <a:ea typeface="宋体" panose="02010600030101010101" pitchFamily="2" charset="-122"/>
              </a:rPr>
              <a:t>5. </a:t>
            </a:r>
            <a:r>
              <a:rPr lang="zh-CN" altLang="en-US" i="0" dirty="0">
                <a:latin typeface="Times New Roman" panose="02020603050405020304" pitchFamily="18" charset="0"/>
                <a:ea typeface="宋体" panose="02010600030101010101" pitchFamily="2" charset="-122"/>
              </a:rPr>
              <a:t>表</a:t>
            </a:r>
            <a:r>
              <a:rPr lang="en-US" altLang="zh-CN" i="0" dirty="0">
                <a:latin typeface="Times New Roman" panose="02020603050405020304" pitchFamily="18" charset="0"/>
                <a:ea typeface="宋体" panose="02010600030101010101" pitchFamily="2" charset="-122"/>
              </a:rPr>
              <a:t>3-5-1  </a:t>
            </a:r>
            <a:r>
              <a:rPr lang="zh-CN" altLang="en-US" i="0" dirty="0">
                <a:latin typeface="Times New Roman" panose="02020603050405020304" pitchFamily="18" charset="0"/>
                <a:ea typeface="宋体" panose="02010600030101010101" pitchFamily="2" charset="-122"/>
              </a:rPr>
              <a:t>教师主持科研情况</a:t>
            </a:r>
            <a:r>
              <a:rPr lang="en-US" altLang="zh-CN" i="0" dirty="0">
                <a:latin typeface="Times New Roman" panose="02020603050405020304" pitchFamily="18" charset="0"/>
                <a:ea typeface="宋体" panose="02010600030101010101" pitchFamily="2" charset="-122"/>
              </a:rPr>
              <a:t>(</a:t>
            </a:r>
            <a:r>
              <a:rPr lang="zh-CN" altLang="en-US" i="0" dirty="0">
                <a:latin typeface="Times New Roman" panose="02020603050405020304" pitchFamily="18" charset="0"/>
                <a:ea typeface="宋体" panose="02010600030101010101" pitchFamily="2" charset="-122"/>
              </a:rPr>
              <a:t>自然年</a:t>
            </a:r>
            <a:r>
              <a:rPr lang="en-US" altLang="zh-CN" i="0" dirty="0">
                <a:latin typeface="Times New Roman" panose="02020603050405020304" pitchFamily="18" charset="0"/>
                <a:ea typeface="宋体" panose="02010600030101010101" pitchFamily="2" charset="-122"/>
              </a:rPr>
              <a:t>) </a:t>
            </a:r>
            <a:endParaRPr lang="zh-CN" altLang="en-US" i="0" dirty="0">
              <a:latin typeface="Times New Roman" panose="02020603050405020304" pitchFamily="18" charset="0"/>
              <a:ea typeface="宋体" panose="02010600030101010101" pitchFamily="2" charset="-122"/>
            </a:endParaRPr>
          </a:p>
        </p:txBody>
      </p:sp>
      <p:sp>
        <p:nvSpPr>
          <p:cNvPr id="80900" name="Rectangle 1"/>
          <p:cNvSpPr>
            <a:spLocks noChangeArrowheads="1"/>
          </p:cNvSpPr>
          <p:nvPr/>
        </p:nvSpPr>
        <p:spPr bwMode="auto">
          <a:xfrm>
            <a:off x="467544" y="3429000"/>
            <a:ext cx="8985250" cy="2395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“项目性质”</a:t>
            </a:r>
            <a:r>
              <a:rPr lang="zh-CN" altLang="en-US" sz="2200" i="0" dirty="0">
                <a:latin typeface="仿宋" panose="02010609060101010101" pitchFamily="49" charset="-122"/>
                <a:ea typeface="仿宋" panose="02010609060101010101" pitchFamily="49" charset="-122"/>
                <a:cs typeface="楷体" panose="02010609060101010101" pitchFamily="49" charset="-122"/>
              </a:rPr>
              <a:t>选择为</a:t>
            </a:r>
            <a:r>
              <a:rPr lang="zh-CN" altLang="en-US" sz="2200" i="0" dirty="0">
                <a:solidFill>
                  <a:srgbClr val="FF0000"/>
                </a:solidFill>
                <a:latin typeface="+mj-ea"/>
                <a:ea typeface="+mj-ea"/>
                <a:cs typeface="楷体" panose="02010609060101010101" pitchFamily="49" charset="-122"/>
              </a:rPr>
              <a:t>横向</a:t>
            </a:r>
            <a:r>
              <a:rPr lang="zh-CN" altLang="en-US" sz="2200" i="0" dirty="0">
                <a:latin typeface="仿宋" panose="02010609060101010101" pitchFamily="49" charset="-122"/>
                <a:ea typeface="仿宋" panose="02010609060101010101" pitchFamily="49" charset="-122"/>
                <a:cs typeface="楷体" panose="02010609060101010101" pitchFamily="49" charset="-122"/>
              </a:rPr>
              <a:t>时</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，“纵向项目类别”</a:t>
            </a:r>
            <a:r>
              <a:rPr lang="zh-CN" altLang="en-US" sz="2200" i="0" dirty="0">
                <a:latin typeface="仿宋" panose="02010609060101010101" pitchFamily="49" charset="-122"/>
                <a:ea typeface="仿宋" panose="02010609060101010101" pitchFamily="49" charset="-122"/>
                <a:cs typeface="楷体" panose="02010609060101010101" pitchFamily="49" charset="-122"/>
              </a:rPr>
              <a:t>填报</a:t>
            </a:r>
            <a:r>
              <a:rPr lang="zh-CN" altLang="en-US" sz="2200" i="0" dirty="0">
                <a:solidFill>
                  <a:srgbClr val="FF0000"/>
                </a:solidFill>
                <a:latin typeface="+mj-ea"/>
                <a:ea typeface="+mj-ea"/>
                <a:cs typeface="楷体" panose="02010609060101010101" pitchFamily="49" charset="-122"/>
              </a:rPr>
              <a:t>无</a:t>
            </a:r>
            <a:r>
              <a:rPr lang="zh-CN" altLang="en-US" sz="2200" i="0" dirty="0">
                <a:latin typeface="仿宋" panose="02010609060101010101" pitchFamily="49" charset="-122"/>
                <a:ea typeface="仿宋" panose="02010609060101010101" pitchFamily="49" charset="-122"/>
                <a:cs typeface="楷体" panose="02010609060101010101" pitchFamily="49" charset="-122"/>
              </a:rPr>
              <a:t> 。</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“项目经费”</a:t>
            </a:r>
            <a:r>
              <a:rPr lang="zh-CN" altLang="en-US" sz="2200" i="0" dirty="0">
                <a:latin typeface="仿宋" panose="02010609060101010101" pitchFamily="49" charset="-122"/>
                <a:ea typeface="仿宋" panose="02010609060101010101" pitchFamily="49" charset="-122"/>
                <a:cs typeface="楷体" panose="02010609060101010101" pitchFamily="49" charset="-122"/>
              </a:rPr>
              <a:t>填报自然年到账经费数。</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“国际项目经费”</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按转换后的人民币填报</a:t>
            </a:r>
            <a:r>
              <a:rPr lang="en-US" altLang="zh-CN" sz="2200" i="0" dirty="0">
                <a:latin typeface="仿宋" panose="02010609060101010101" pitchFamily="49" charset="-122"/>
                <a:ea typeface="仿宋" panose="02010609060101010101" pitchFamily="49" charset="-122"/>
                <a:cs typeface="楷体" panose="02010609060101010101" pitchFamily="49" charset="-122"/>
              </a:rPr>
              <a:t>,</a:t>
            </a:r>
            <a:r>
              <a:rPr lang="zh-CN" altLang="en-US" sz="2200" i="0" dirty="0">
                <a:latin typeface="仿宋" panose="02010609060101010101" pitchFamily="49" charset="-122"/>
                <a:ea typeface="仿宋" panose="02010609060101010101" pitchFamily="49" charset="-122"/>
                <a:cs typeface="楷体" panose="02010609060101010101" pitchFamily="49" charset="-122"/>
              </a:rPr>
              <a:t>如</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无则</a:t>
            </a:r>
            <a:r>
              <a:rPr lang="zh-CN" altLang="en-US" sz="2200" i="0" dirty="0">
                <a:latin typeface="仿宋" panose="02010609060101010101" pitchFamily="49" charset="-122"/>
                <a:ea typeface="仿宋" panose="02010609060101010101" pitchFamily="49" charset="-122"/>
                <a:cs typeface="楷体" panose="02010609060101010101" pitchFamily="49" charset="-122"/>
              </a:rPr>
              <a:t>填</a:t>
            </a:r>
            <a:r>
              <a:rPr lang="en-US" altLang="zh-CN" sz="2200" i="0" dirty="0">
                <a:solidFill>
                  <a:srgbClr val="FF0000"/>
                </a:solidFill>
                <a:latin typeface="+mj-ea"/>
                <a:ea typeface="+mj-ea"/>
                <a:cs typeface="楷体" panose="02010609060101010101" pitchFamily="49" charset="-122"/>
              </a:rPr>
              <a:t>0</a:t>
            </a:r>
            <a:r>
              <a:rPr lang="zh-CN" altLang="en-US" sz="2200" i="0" dirty="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“结题验收或鉴定时间”</a:t>
            </a:r>
            <a:r>
              <a:rPr lang="zh-CN" altLang="en-US" sz="2200" i="0" dirty="0">
                <a:latin typeface="仿宋" panose="02010609060101010101" pitchFamily="49" charset="-122"/>
                <a:ea typeface="仿宋" panose="02010609060101010101" pitchFamily="49" charset="-122"/>
                <a:cs typeface="楷体" panose="02010609060101010101" pitchFamily="49" charset="-122"/>
              </a:rPr>
              <a:t>可为预计结题时间</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p:txBody>
      </p:sp>
      <p:pic>
        <p:nvPicPr>
          <p:cNvPr id="2" name="Picture 2"/>
          <p:cNvPicPr>
            <a:picLocks noChangeAspect="1" noChangeArrowheads="1"/>
          </p:cNvPicPr>
          <p:nvPr/>
        </p:nvPicPr>
        <p:blipFill>
          <a:blip r:embed="rId3" cstate="print"/>
          <a:srcRect/>
          <a:stretch>
            <a:fillRect/>
          </a:stretch>
        </p:blipFill>
        <p:spPr bwMode="auto">
          <a:xfrm>
            <a:off x="377825" y="1915213"/>
            <a:ext cx="8393113" cy="1138448"/>
          </a:xfrm>
          <a:prstGeom prst="rect">
            <a:avLst/>
          </a:prstGeom>
          <a:noFill/>
          <a:ln w="9525">
            <a:noFill/>
            <a:miter lim="800000"/>
            <a:headEnd/>
            <a:tailEnd/>
          </a:ln>
          <a:effectLst/>
        </p:spPr>
      </p:pic>
    </p:spTree>
    <p:extLst>
      <p:ext uri="{BB962C8B-B14F-4D97-AF65-F5344CB8AC3E}">
        <p14:creationId xmlns:p14="http://schemas.microsoft.com/office/powerpoint/2010/main" xmlns="" val="219743176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（三）教师信息</a:t>
            </a:r>
          </a:p>
        </p:txBody>
      </p:sp>
      <p:sp>
        <p:nvSpPr>
          <p:cNvPr id="8089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Times New Roman" panose="02020603050405020304" pitchFamily="18" charset="0"/>
                <a:ea typeface="宋体" panose="02010600030101010101" pitchFamily="2" charset="-122"/>
              </a:rPr>
              <a:t>6. </a:t>
            </a:r>
            <a:r>
              <a:rPr lang="zh-CN" altLang="en-US" i="0" dirty="0">
                <a:latin typeface="Times New Roman" panose="02020603050405020304" pitchFamily="18" charset="0"/>
                <a:ea typeface="宋体" panose="02010600030101010101" pitchFamily="2" charset="-122"/>
              </a:rPr>
              <a:t>表</a:t>
            </a:r>
            <a:r>
              <a:rPr lang="en-US" altLang="zh-CN" i="0" dirty="0">
                <a:latin typeface="Times New Roman" panose="02020603050405020304" pitchFamily="18" charset="0"/>
                <a:ea typeface="宋体" panose="02010600030101010101" pitchFamily="2" charset="-122"/>
              </a:rPr>
              <a:t>3-5-3  </a:t>
            </a:r>
            <a:r>
              <a:rPr lang="zh-CN" altLang="en-US" i="0" dirty="0">
                <a:latin typeface="Times New Roman" panose="02020603050405020304" pitchFamily="18" charset="0"/>
                <a:ea typeface="宋体" panose="02010600030101010101" pitchFamily="2" charset="-122"/>
              </a:rPr>
              <a:t>教师发表的论文情况</a:t>
            </a:r>
            <a:r>
              <a:rPr lang="en-US" altLang="zh-CN" i="0" dirty="0">
                <a:latin typeface="Times New Roman" panose="02020603050405020304" pitchFamily="18" charset="0"/>
                <a:ea typeface="宋体" panose="02010600030101010101" pitchFamily="2" charset="-122"/>
              </a:rPr>
              <a:t>(</a:t>
            </a:r>
            <a:r>
              <a:rPr lang="zh-CN" altLang="en-US" i="0" dirty="0">
                <a:latin typeface="Times New Roman" panose="02020603050405020304" pitchFamily="18" charset="0"/>
                <a:ea typeface="宋体" panose="02010600030101010101" pitchFamily="2" charset="-122"/>
              </a:rPr>
              <a:t>自然年</a:t>
            </a:r>
            <a:r>
              <a:rPr lang="en-US" altLang="zh-CN" i="0" dirty="0">
                <a:latin typeface="Times New Roman" panose="02020603050405020304" pitchFamily="18" charset="0"/>
                <a:ea typeface="宋体" panose="02010600030101010101" pitchFamily="2" charset="-122"/>
              </a:rPr>
              <a:t>) </a:t>
            </a:r>
            <a:endParaRPr lang="zh-CN" altLang="en-US" i="0" dirty="0">
              <a:latin typeface="Times New Roman" panose="02020603050405020304" pitchFamily="18" charset="0"/>
              <a:ea typeface="宋体" panose="02010600030101010101" pitchFamily="2" charset="-122"/>
            </a:endParaRPr>
          </a:p>
        </p:txBody>
      </p:sp>
      <p:sp>
        <p:nvSpPr>
          <p:cNvPr id="80900" name="Rectangle 1"/>
          <p:cNvSpPr>
            <a:spLocks noChangeArrowheads="1"/>
          </p:cNvSpPr>
          <p:nvPr/>
        </p:nvSpPr>
        <p:spPr bwMode="auto">
          <a:xfrm>
            <a:off x="555356" y="3645024"/>
            <a:ext cx="8302924" cy="2056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“作者类型”</a:t>
            </a:r>
            <a:r>
              <a:rPr lang="zh-CN" altLang="en-US" sz="2200" i="0" dirty="0">
                <a:latin typeface="仿宋" panose="02010609060101010101" pitchFamily="49" charset="-122"/>
                <a:ea typeface="仿宋" panose="02010609060101010101" pitchFamily="49" charset="-122"/>
                <a:cs typeface="楷体" panose="02010609060101010101" pitchFamily="49" charset="-122"/>
              </a:rPr>
              <a:t>为下拉选项，通讯作者计入在</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内，如第一作者与通讯作者为同一人，只需填报一次。</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“收录情况”</a:t>
            </a:r>
            <a:r>
              <a:rPr lang="zh-CN" altLang="en-US" sz="2200" i="0" dirty="0">
                <a:latin typeface="仿宋" panose="02010609060101010101" pitchFamily="49" charset="-122"/>
                <a:ea typeface="仿宋" panose="02010609060101010101" pitchFamily="49" charset="-122"/>
                <a:cs typeface="楷体" panose="02010609060101010101" pitchFamily="49" charset="-122"/>
              </a:rPr>
              <a:t>只选择其中一种，学校自定。</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仿宋" panose="02010609060101010101" pitchFamily="49" charset="-122"/>
                <a:ea typeface="仿宋" panose="02010609060101010101" pitchFamily="49" charset="-122"/>
                <a:cs typeface="楷体" panose="02010609060101010101" pitchFamily="49" charset="-122"/>
              </a:rPr>
              <a:t>最后四项主要为与国际评估、排名对接</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p:txBody>
      </p:sp>
      <p:pic>
        <p:nvPicPr>
          <p:cNvPr id="2" name="Picture 2"/>
          <p:cNvPicPr>
            <a:picLocks noChangeAspect="1" noChangeArrowheads="1"/>
          </p:cNvPicPr>
          <p:nvPr/>
        </p:nvPicPr>
        <p:blipFill>
          <a:blip r:embed="rId3" cstate="print"/>
          <a:srcRect/>
          <a:stretch>
            <a:fillRect/>
          </a:stretch>
        </p:blipFill>
        <p:spPr bwMode="auto">
          <a:xfrm>
            <a:off x="405163" y="1916832"/>
            <a:ext cx="8421687" cy="1211596"/>
          </a:xfrm>
          <a:prstGeom prst="rect">
            <a:avLst/>
          </a:prstGeom>
          <a:noFill/>
          <a:ln w="9525">
            <a:noFill/>
            <a:miter lim="800000"/>
            <a:headEnd/>
            <a:tailEnd/>
          </a:ln>
          <a:effectLst/>
        </p:spPr>
      </p:pic>
    </p:spTree>
    <p:extLst>
      <p:ext uri="{BB962C8B-B14F-4D97-AF65-F5344CB8AC3E}">
        <p14:creationId xmlns:p14="http://schemas.microsoft.com/office/powerpoint/2010/main" xmlns="" val="76296941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（四）学科专业</a:t>
            </a:r>
          </a:p>
        </p:txBody>
      </p:sp>
      <p:sp>
        <p:nvSpPr>
          <p:cNvPr id="8704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a:latin typeface="Times New Roman" panose="02020603050405020304" pitchFamily="18" charset="0"/>
                <a:ea typeface="宋体" panose="02010600030101010101" pitchFamily="2" charset="-122"/>
              </a:rPr>
              <a:t>1. </a:t>
            </a:r>
            <a:r>
              <a:rPr lang="zh-CN" altLang="en-US" i="0">
                <a:latin typeface="Times New Roman" panose="02020603050405020304" pitchFamily="18" charset="0"/>
                <a:ea typeface="宋体" panose="02010600030101010101" pitchFamily="2" charset="-122"/>
              </a:rPr>
              <a:t>表</a:t>
            </a:r>
            <a:r>
              <a:rPr lang="en-US" altLang="zh-CN" i="0">
                <a:latin typeface="Times New Roman" panose="02020603050405020304" pitchFamily="18" charset="0"/>
                <a:ea typeface="宋体" panose="02010600030101010101" pitchFamily="2" charset="-122"/>
              </a:rPr>
              <a:t>4-1-1  </a:t>
            </a:r>
            <a:r>
              <a:rPr lang="zh-CN" altLang="en-US" i="0">
                <a:latin typeface="Times New Roman" panose="02020603050405020304" pitchFamily="18" charset="0"/>
                <a:ea typeface="宋体" panose="02010600030101010101" pitchFamily="2" charset="-122"/>
              </a:rPr>
              <a:t>学科建设	</a:t>
            </a:r>
            <a:r>
              <a:rPr lang="en-US" altLang="zh-CN" i="0">
                <a:latin typeface="Times New Roman" panose="02020603050405020304" pitchFamily="18" charset="0"/>
                <a:ea typeface="宋体" panose="02010600030101010101" pitchFamily="2" charset="-122"/>
              </a:rPr>
              <a:t>(</a:t>
            </a:r>
            <a:r>
              <a:rPr lang="zh-CN" altLang="en-US" i="0">
                <a:latin typeface="Times New Roman" panose="02020603050405020304" pitchFamily="18" charset="0"/>
                <a:ea typeface="宋体" panose="02010600030101010101" pitchFamily="2" charset="-122"/>
              </a:rPr>
              <a:t>时点</a:t>
            </a:r>
            <a:r>
              <a:rPr lang="en-US" altLang="zh-CN" i="0">
                <a:latin typeface="Times New Roman" panose="02020603050405020304" pitchFamily="18" charset="0"/>
                <a:ea typeface="宋体" panose="02010600030101010101" pitchFamily="2" charset="-122"/>
              </a:rPr>
              <a:t>)</a:t>
            </a:r>
            <a:endParaRPr lang="zh-CN" altLang="en-US" i="0">
              <a:latin typeface="Times New Roman" panose="02020603050405020304" pitchFamily="18" charset="0"/>
              <a:ea typeface="宋体" panose="02010600030101010101" pitchFamily="2" charset="-122"/>
            </a:endParaRPr>
          </a:p>
        </p:txBody>
      </p:sp>
      <p:sp>
        <p:nvSpPr>
          <p:cNvPr id="87044" name="Rectangle 1"/>
          <p:cNvSpPr>
            <a:spLocks noChangeArrowheads="1"/>
          </p:cNvSpPr>
          <p:nvPr/>
        </p:nvSpPr>
        <p:spPr bwMode="auto">
          <a:xfrm>
            <a:off x="611560" y="4869160"/>
            <a:ext cx="8064251" cy="1379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i="0" dirty="0">
                <a:latin typeface="仿宋" panose="02010609060101010101" pitchFamily="49" charset="-122"/>
                <a:ea typeface="仿宋" panose="02010609060101010101" pitchFamily="49" charset="-122"/>
                <a:cs typeface="楷体" panose="02010609060101010101" pitchFamily="49" charset="-122"/>
              </a:rPr>
              <a:t>博士、硕士二级学科点统计时，不含一级学科已覆盖的学科点；</a:t>
            </a:r>
            <a:r>
              <a:rPr lang="zh-CN" altLang="en-US" sz="2200" i="0" dirty="0">
                <a:solidFill>
                  <a:srgbClr val="FF0000"/>
                </a:solidFill>
                <a:latin typeface="+mj-ea"/>
                <a:ea typeface="+mj-ea"/>
                <a:cs typeface="楷体" panose="02010609060101010101" pitchFamily="49" charset="-122"/>
              </a:rPr>
              <a:t>不含专硕、专博</a:t>
            </a:r>
            <a:r>
              <a:rPr lang="zh-CN" altLang="en-US" sz="2200" i="0" dirty="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仿宋" panose="02010609060101010101" pitchFamily="49" charset="-122"/>
                <a:ea typeface="仿宋" panose="02010609060101010101" pitchFamily="49" charset="-122"/>
                <a:cs typeface="楷体" panose="02010609060101010101" pitchFamily="49" charset="-122"/>
              </a:rPr>
              <a:t>新专业不仅指当年新开办的专业，而且还包含毕业生不满三届的专业；</a:t>
            </a:r>
            <a:r>
              <a:rPr lang="zh-CN" altLang="en-US" sz="2200" i="0" dirty="0">
                <a:solidFill>
                  <a:srgbClr val="FF0000"/>
                </a:solidFill>
                <a:latin typeface="+mj-ea"/>
                <a:ea typeface="+mj-ea"/>
                <a:cs typeface="楷体" panose="02010609060101010101" pitchFamily="49" charset="-122"/>
              </a:rPr>
              <a:t>由于专业目录调整名称的专业，不算新专业。</a:t>
            </a:r>
          </a:p>
        </p:txBody>
      </p:sp>
      <p:graphicFrame>
        <p:nvGraphicFramePr>
          <p:cNvPr id="5" name="表格 4"/>
          <p:cNvGraphicFramePr>
            <a:graphicFrameLocks noGrp="1"/>
          </p:cNvGraphicFramePr>
          <p:nvPr>
            <p:extLst>
              <p:ext uri="{D42A27DB-BD31-4B8C-83A1-F6EECF244321}">
                <p14:modId xmlns:p14="http://schemas.microsoft.com/office/powerpoint/2010/main" xmlns="" val="2931025111"/>
              </p:ext>
            </p:extLst>
          </p:nvPr>
        </p:nvGraphicFramePr>
        <p:xfrm>
          <a:off x="827584" y="1834280"/>
          <a:ext cx="7451725" cy="2846385"/>
        </p:xfrm>
        <a:graphic>
          <a:graphicData uri="http://schemas.openxmlformats.org/drawingml/2006/table">
            <a:tbl>
              <a:tblPr/>
              <a:tblGrid>
                <a:gridCol w="1699115">
                  <a:extLst>
                    <a:ext uri="{9D8B030D-6E8A-4147-A177-3AD203B41FA5}">
                      <a16:colId xmlns="" xmlns:a16="http://schemas.microsoft.com/office/drawing/2014/main" val="20000"/>
                    </a:ext>
                  </a:extLst>
                </a:gridCol>
                <a:gridCol w="2876305">
                  <a:extLst>
                    <a:ext uri="{9D8B030D-6E8A-4147-A177-3AD203B41FA5}">
                      <a16:colId xmlns="" xmlns:a16="http://schemas.microsoft.com/office/drawing/2014/main" val="20001"/>
                    </a:ext>
                  </a:extLst>
                </a:gridCol>
                <a:gridCol w="2876305">
                  <a:extLst>
                    <a:ext uri="{9D8B030D-6E8A-4147-A177-3AD203B41FA5}">
                      <a16:colId xmlns="" xmlns:a16="http://schemas.microsoft.com/office/drawing/2014/main" val="20002"/>
                    </a:ext>
                  </a:extLst>
                </a:gridCol>
              </a:tblGrid>
              <a:tr h="316265">
                <a:tc gridSpan="2">
                  <a:txBody>
                    <a:bodyPr/>
                    <a:lstStyle/>
                    <a:p>
                      <a:pPr algn="ctr">
                        <a:spcAft>
                          <a:spcPts val="0"/>
                        </a:spcAft>
                      </a:pPr>
                      <a:r>
                        <a:rPr lang="zh-CN" sz="1600" b="1" kern="100" dirty="0">
                          <a:effectLst/>
                          <a:latin typeface="Calibri" panose="020F0502020204030204" pitchFamily="34" charset="0"/>
                          <a:ea typeface="华文楷体" panose="02010600040101010101" pitchFamily="2" charset="-122"/>
                          <a:cs typeface="华文楷体" panose="02010600040101010101" pitchFamily="2" charset="-122"/>
                        </a:rPr>
                        <a:t>项目</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spcAft>
                          <a:spcPts val="0"/>
                        </a:spcAft>
                      </a:pPr>
                      <a:r>
                        <a:rPr lang="zh-CN" sz="1600" b="1" kern="100">
                          <a:effectLst/>
                          <a:latin typeface="Calibri" panose="020F0502020204030204" pitchFamily="34" charset="0"/>
                          <a:ea typeface="华文楷体" panose="02010600040101010101" pitchFamily="2" charset="-122"/>
                          <a:cs typeface="华文楷体" panose="02010600040101010101" pitchFamily="2" charset="-122"/>
                        </a:rPr>
                        <a:t>内容</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16265">
                <a:tc gridSpan="2">
                  <a:txBody>
                    <a:bodyPr/>
                    <a:lstStyle/>
                    <a:p>
                      <a:pPr algn="just">
                        <a:spcAft>
                          <a:spcPts val="0"/>
                        </a:spcAft>
                      </a:pPr>
                      <a:r>
                        <a:rPr lang="en-US" sz="1600" b="1" kern="100" dirty="0">
                          <a:effectLst/>
                          <a:latin typeface="华文楷体" panose="02010600040101010101" pitchFamily="2" charset="-122"/>
                          <a:ea typeface="宋体" panose="02010600030101010101" pitchFamily="2" charset="-122"/>
                          <a:cs typeface="Times New Roman" panose="02020603050405020304" pitchFamily="18" charset="0"/>
                        </a:rPr>
                        <a:t>1.</a:t>
                      </a:r>
                      <a:r>
                        <a:rPr lang="zh-CN" sz="1600" b="1" kern="100" dirty="0">
                          <a:effectLst/>
                          <a:latin typeface="Calibri" panose="020F0502020204030204" pitchFamily="34" charset="0"/>
                          <a:ea typeface="华文楷体" panose="02010600040101010101" pitchFamily="2" charset="-122"/>
                          <a:cs typeface="华文楷体" panose="02010600040101010101" pitchFamily="2" charset="-122"/>
                        </a:rPr>
                        <a:t>博士后流动站（个）</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r>
                        <a:rPr lang="zh-CN" altLang="en-US" sz="1600" kern="100" dirty="0" smtClean="0">
                          <a:effectLst/>
                          <a:latin typeface="华文楷体" panose="02010600040101010101" pitchFamily="2" charset="-122"/>
                          <a:ea typeface="宋体" panose="02010600030101010101" pitchFamily="2" charset="-122"/>
                          <a:cs typeface="Times New Roman" panose="02020603050405020304" pitchFamily="18" charset="0"/>
                        </a:rPr>
                        <a:t>自动生成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16265">
                <a:tc gridSpan="2">
                  <a:txBody>
                    <a:bodyPr/>
                    <a:lstStyle/>
                    <a:p>
                      <a:pPr algn="just">
                        <a:spcAft>
                          <a:spcPts val="0"/>
                        </a:spcAft>
                      </a:pPr>
                      <a:r>
                        <a:rPr lang="en-US" sz="1600" b="1" kern="100" dirty="0">
                          <a:effectLst/>
                          <a:latin typeface="华文楷体" panose="02010600040101010101" pitchFamily="2" charset="-122"/>
                          <a:ea typeface="宋体" panose="02010600030101010101" pitchFamily="2" charset="-122"/>
                          <a:cs typeface="Times New Roman" panose="02020603050405020304" pitchFamily="18" charset="0"/>
                        </a:rPr>
                        <a:t>2. </a:t>
                      </a:r>
                      <a:r>
                        <a:rPr lang="zh-CN" sz="1600" b="1" kern="100" dirty="0">
                          <a:effectLst/>
                          <a:latin typeface="Calibri" panose="020F0502020204030204" pitchFamily="34" charset="0"/>
                          <a:ea typeface="华文楷体" panose="02010600040101010101" pitchFamily="2" charset="-122"/>
                          <a:cs typeface="Times New Roman" panose="02020603050405020304" pitchFamily="18" charset="0"/>
                        </a:rPr>
                        <a:t>博士学位授权一级学科点</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r>
                        <a:rPr lang="zh-CN" altLang="en-US" sz="1600" kern="100" dirty="0" smtClean="0">
                          <a:effectLst/>
                          <a:latin typeface="华文楷体" panose="02010600040101010101" pitchFamily="2" charset="-122"/>
                          <a:ea typeface="宋体" panose="02010600030101010101" pitchFamily="2" charset="-122"/>
                          <a:cs typeface="Times New Roman" panose="02020603050405020304" pitchFamily="18" charset="0"/>
                        </a:rPr>
                        <a:t>自动生成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16265">
                <a:tc gridSpan="2">
                  <a:txBody>
                    <a:bodyPr/>
                    <a:lstStyle/>
                    <a:p>
                      <a:pPr algn="just">
                        <a:spcAft>
                          <a:spcPts val="0"/>
                        </a:spcAft>
                      </a:pPr>
                      <a:r>
                        <a:rPr lang="en-US" sz="1600" b="1" kern="100" dirty="0">
                          <a:effectLst/>
                          <a:latin typeface="华文楷体" panose="02010600040101010101" pitchFamily="2" charset="-122"/>
                          <a:ea typeface="宋体" panose="02010600030101010101" pitchFamily="2" charset="-122"/>
                          <a:cs typeface="Times New Roman" panose="02020603050405020304" pitchFamily="18" charset="0"/>
                        </a:rPr>
                        <a:t>3. </a:t>
                      </a:r>
                      <a:r>
                        <a:rPr lang="zh-CN" sz="1600" b="1" kern="100" dirty="0">
                          <a:effectLst/>
                          <a:latin typeface="Calibri" panose="020F0502020204030204" pitchFamily="34" charset="0"/>
                          <a:ea typeface="华文楷体" panose="02010600040101010101" pitchFamily="2" charset="-122"/>
                          <a:cs typeface="Times New Roman" panose="02020603050405020304" pitchFamily="18" charset="0"/>
                        </a:rPr>
                        <a:t>博士学位授权二级学科点</a:t>
                      </a:r>
                      <a:r>
                        <a:rPr lang="zh-CN" sz="1600" b="1" kern="100" dirty="0">
                          <a:solidFill>
                            <a:srgbClr val="C00000"/>
                          </a:solidFill>
                          <a:effectLst/>
                          <a:latin typeface="Calibri" panose="020F0502020204030204" pitchFamily="34" charset="0"/>
                          <a:ea typeface="华文楷体" panose="02010600040101010101" pitchFamily="2" charset="-122"/>
                          <a:cs typeface="Times New Roman" panose="02020603050405020304" pitchFamily="18" charset="0"/>
                        </a:rPr>
                        <a:t>（不含一级覆盖）</a:t>
                      </a:r>
                      <a:endParaRPr lang="zh-CN" sz="16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r>
                        <a:rPr lang="zh-CN" altLang="en-US" sz="1600" kern="100" dirty="0" smtClean="0">
                          <a:effectLst/>
                          <a:latin typeface="华文楷体" panose="02010600040101010101" pitchFamily="2" charset="-122"/>
                          <a:ea typeface="宋体" panose="02010600030101010101" pitchFamily="2" charset="-122"/>
                          <a:cs typeface="Times New Roman" panose="02020603050405020304" pitchFamily="18" charset="0"/>
                        </a:rPr>
                        <a:t>自动生成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16265">
                <a:tc gridSpan="2">
                  <a:txBody>
                    <a:bodyPr/>
                    <a:lstStyle/>
                    <a:p>
                      <a:pPr algn="just">
                        <a:spcAft>
                          <a:spcPts val="0"/>
                        </a:spcAft>
                      </a:pPr>
                      <a:r>
                        <a:rPr lang="en-US" sz="1600" b="1" kern="100" dirty="0">
                          <a:effectLst/>
                          <a:latin typeface="华文楷体" panose="02010600040101010101" pitchFamily="2" charset="-122"/>
                          <a:ea typeface="宋体" panose="02010600030101010101" pitchFamily="2" charset="-122"/>
                          <a:cs typeface="Times New Roman" panose="02020603050405020304" pitchFamily="18" charset="0"/>
                        </a:rPr>
                        <a:t>4. </a:t>
                      </a:r>
                      <a:r>
                        <a:rPr lang="zh-CN" sz="1600" b="1" kern="100" dirty="0">
                          <a:effectLst/>
                          <a:latin typeface="Calibri" panose="020F0502020204030204" pitchFamily="34" charset="0"/>
                          <a:ea typeface="华文楷体" panose="02010600040101010101" pitchFamily="2" charset="-122"/>
                          <a:cs typeface="Times New Roman" panose="02020603050405020304" pitchFamily="18" charset="0"/>
                        </a:rPr>
                        <a:t>硕士学位授权一级学科点</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r>
                        <a:rPr lang="zh-CN" altLang="en-US" sz="1600" kern="100" dirty="0" smtClean="0">
                          <a:effectLst/>
                          <a:latin typeface="华文楷体" panose="02010600040101010101" pitchFamily="2" charset="-122"/>
                          <a:ea typeface="宋体" panose="02010600030101010101" pitchFamily="2" charset="-122"/>
                          <a:cs typeface="Times New Roman" panose="02020603050405020304" pitchFamily="18" charset="0"/>
                        </a:rPr>
                        <a:t>自动生成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16265">
                <a:tc gridSpan="2">
                  <a:txBody>
                    <a:bodyPr/>
                    <a:lstStyle/>
                    <a:p>
                      <a:pPr algn="just">
                        <a:spcAft>
                          <a:spcPts val="0"/>
                        </a:spcAft>
                      </a:pPr>
                      <a:r>
                        <a:rPr lang="en-US" sz="1600" b="1" kern="100" dirty="0">
                          <a:effectLst/>
                          <a:latin typeface="华文楷体" panose="02010600040101010101" pitchFamily="2" charset="-122"/>
                          <a:ea typeface="宋体" panose="02010600030101010101" pitchFamily="2" charset="-122"/>
                          <a:cs typeface="Times New Roman" panose="02020603050405020304" pitchFamily="18" charset="0"/>
                        </a:rPr>
                        <a:t>5. </a:t>
                      </a:r>
                      <a:r>
                        <a:rPr lang="zh-CN" sz="1600" b="1" kern="100" dirty="0">
                          <a:effectLst/>
                          <a:latin typeface="Calibri" panose="020F0502020204030204" pitchFamily="34" charset="0"/>
                          <a:ea typeface="华文楷体" panose="02010600040101010101" pitchFamily="2" charset="-122"/>
                          <a:cs typeface="Times New Roman" panose="02020603050405020304" pitchFamily="18" charset="0"/>
                        </a:rPr>
                        <a:t>硕士学位授权二级学科点</a:t>
                      </a:r>
                      <a:r>
                        <a:rPr lang="zh-CN" sz="1600" b="1" kern="100" dirty="0">
                          <a:solidFill>
                            <a:srgbClr val="C00000"/>
                          </a:solidFill>
                          <a:effectLst/>
                          <a:latin typeface="Calibri" panose="020F0502020204030204" pitchFamily="34" charset="0"/>
                          <a:ea typeface="华文楷体" panose="02010600040101010101" pitchFamily="2" charset="-122"/>
                          <a:cs typeface="Times New Roman" panose="02020603050405020304" pitchFamily="18" charset="0"/>
                        </a:rPr>
                        <a:t>（不含一级覆盖）</a:t>
                      </a:r>
                      <a:endParaRPr lang="zh-CN" sz="16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r>
                        <a:rPr lang="zh-CN" altLang="en-US" sz="1600" kern="100" dirty="0" smtClean="0">
                          <a:effectLst/>
                          <a:latin typeface="华文楷体" panose="02010600040101010101" pitchFamily="2" charset="-122"/>
                          <a:ea typeface="宋体" panose="02010600030101010101" pitchFamily="2" charset="-122"/>
                          <a:cs typeface="Times New Roman" panose="02020603050405020304" pitchFamily="18" charset="0"/>
                        </a:rPr>
                        <a:t>自动生成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16265">
                <a:tc rowSpan="2">
                  <a:txBody>
                    <a:bodyPr/>
                    <a:lstStyle/>
                    <a:p>
                      <a:pPr algn="just">
                        <a:spcAft>
                          <a:spcPts val="0"/>
                        </a:spcAft>
                      </a:pPr>
                      <a:r>
                        <a:rPr lang="en-US" sz="1600" b="1" kern="100">
                          <a:effectLst/>
                          <a:latin typeface="华文楷体" panose="02010600040101010101" pitchFamily="2" charset="-122"/>
                          <a:ea typeface="宋体" panose="02010600030101010101" pitchFamily="2" charset="-122"/>
                          <a:cs typeface="Times New Roman" panose="02020603050405020304" pitchFamily="18" charset="0"/>
                        </a:rPr>
                        <a:t>6.</a:t>
                      </a:r>
                      <a:r>
                        <a:rPr lang="zh-CN" sz="1600" b="1" kern="100">
                          <a:effectLst/>
                          <a:latin typeface="Calibri" panose="020F0502020204030204" pitchFamily="34" charset="0"/>
                          <a:ea typeface="华文楷体" panose="02010600040101010101" pitchFamily="2" charset="-122"/>
                          <a:cs typeface="华文楷体" panose="02010600040101010101" pitchFamily="2" charset="-122"/>
                        </a:rPr>
                        <a:t>本科专业（个）</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1600" kern="100" dirty="0">
                          <a:effectLst/>
                          <a:latin typeface="Calibri" panose="020F0502020204030204" pitchFamily="34" charset="0"/>
                          <a:ea typeface="华文楷体" panose="02010600040101010101" pitchFamily="2" charset="-122"/>
                          <a:cs typeface="华文楷体" panose="02010600040101010101" pitchFamily="2" charset="-122"/>
                        </a:rPr>
                        <a:t>总数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600" kern="100">
                          <a:effectLst/>
                          <a:latin typeface="华文楷体" panose="02010600040101010101" pitchFamily="2" charset="-122"/>
                          <a:ea typeface="宋体" panose="02010600030101010101" pitchFamily="2" charset="-122"/>
                          <a:cs typeface="Times New Roman" panose="02020603050405020304" pitchFamily="18" charset="0"/>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16265">
                <a:tc vMerge="1">
                  <a:txBody>
                    <a:bodyPr/>
                    <a:lstStyle/>
                    <a:p>
                      <a:endParaRPr lang="zh-CN" altLang="en-US"/>
                    </a:p>
                  </a:txBody>
                  <a:tcPr/>
                </a:tc>
                <a:tc>
                  <a:txBody>
                    <a:bodyPr/>
                    <a:lstStyle/>
                    <a:p>
                      <a:pPr algn="just">
                        <a:spcAft>
                          <a:spcPts val="0"/>
                        </a:spcAft>
                      </a:pPr>
                      <a:r>
                        <a:rPr lang="zh-CN" sz="1600" kern="100" dirty="0">
                          <a:effectLst/>
                          <a:latin typeface="Calibri" panose="020F0502020204030204" pitchFamily="34" charset="0"/>
                          <a:ea typeface="华文楷体" panose="02010600040101010101" pitchFamily="2" charset="-122"/>
                          <a:cs typeface="华文楷体" panose="02010600040101010101" pitchFamily="2" charset="-122"/>
                        </a:rPr>
                        <a:t>其中：</a:t>
                      </a:r>
                      <a:r>
                        <a:rPr lang="zh-CN" sz="1600" b="1" kern="100" dirty="0">
                          <a:solidFill>
                            <a:srgbClr val="C00000"/>
                          </a:solidFill>
                          <a:effectLst/>
                          <a:latin typeface="Calibri" panose="020F0502020204030204" pitchFamily="34" charset="0"/>
                          <a:ea typeface="华文楷体" panose="02010600040101010101" pitchFamily="2" charset="-122"/>
                          <a:cs typeface="华文楷体" panose="02010600040101010101" pitchFamily="2" charset="-122"/>
                        </a:rPr>
                        <a:t>新专业</a:t>
                      </a:r>
                      <a:endParaRPr lang="zh-CN" sz="16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16265">
                <a:tc gridSpan="2">
                  <a:txBody>
                    <a:bodyPr/>
                    <a:lstStyle/>
                    <a:p>
                      <a:pPr algn="just">
                        <a:spcAft>
                          <a:spcPts val="0"/>
                        </a:spcAft>
                      </a:pPr>
                      <a:r>
                        <a:rPr lang="en-US" sz="1600" b="1" kern="100">
                          <a:effectLst/>
                          <a:latin typeface="华文楷体" panose="02010600040101010101" pitchFamily="2" charset="-122"/>
                          <a:ea typeface="宋体" panose="02010600030101010101" pitchFamily="2" charset="-122"/>
                          <a:cs typeface="Times New Roman" panose="02020603050405020304" pitchFamily="18" charset="0"/>
                        </a:rPr>
                        <a:t>7.</a:t>
                      </a:r>
                      <a:r>
                        <a:rPr lang="zh-CN" sz="1600" b="1" kern="100">
                          <a:effectLst/>
                          <a:latin typeface="Calibri" panose="020F0502020204030204" pitchFamily="34" charset="0"/>
                          <a:ea typeface="华文楷体" panose="02010600040101010101" pitchFamily="2" charset="-122"/>
                          <a:cs typeface="华文楷体" panose="02010600040101010101" pitchFamily="2" charset="-122"/>
                        </a:rPr>
                        <a:t>专科专业（个）</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just">
                        <a:spcAft>
                          <a:spcPts val="0"/>
                        </a:spcAft>
                      </a:pPr>
                      <a:r>
                        <a:rPr lang="en-US" sz="1600" kern="100" dirty="0">
                          <a:effectLst/>
                          <a:latin typeface="华文楷体" panose="02010600040101010101" pitchFamily="2" charset="-122"/>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4" marR="68574" marT="36199" marB="36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（四）学科专业</a:t>
            </a:r>
          </a:p>
        </p:txBody>
      </p:sp>
      <p:sp>
        <p:nvSpPr>
          <p:cNvPr id="89091" name="文本框 3"/>
          <p:cNvSpPr txBox="1">
            <a:spLocks noChangeArrowheads="1"/>
          </p:cNvSpPr>
          <p:nvPr/>
        </p:nvSpPr>
        <p:spPr bwMode="auto">
          <a:xfrm>
            <a:off x="377825" y="1125538"/>
            <a:ext cx="6632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0" fontAlgn="base" hangingPunct="0">
              <a:spcBef>
                <a:spcPct val="0"/>
              </a:spcBef>
              <a:spcAft>
                <a:spcPct val="0"/>
              </a:spcAft>
              <a:buFontTx/>
              <a:buNone/>
            </a:pPr>
            <a:r>
              <a:rPr lang="en-US" altLang="zh-CN" b="1" i="0" dirty="0">
                <a:solidFill>
                  <a:prstClr val="black"/>
                </a:solidFill>
                <a:latin typeface="Times New Roman" panose="02020603050405020304" pitchFamily="18" charset="0"/>
                <a:ea typeface="宋体" panose="02010600030101010101" pitchFamily="2" charset="-122"/>
              </a:rPr>
              <a:t>2. </a:t>
            </a:r>
            <a:r>
              <a:rPr lang="zh-CN" altLang="en-US" b="1" i="0" dirty="0">
                <a:solidFill>
                  <a:prstClr val="black"/>
                </a:solidFill>
                <a:latin typeface="Times New Roman" panose="02020603050405020304" pitchFamily="18" charset="0"/>
                <a:ea typeface="宋体" panose="02010600030101010101" pitchFamily="2" charset="-122"/>
              </a:rPr>
              <a:t>表</a:t>
            </a:r>
            <a:r>
              <a:rPr lang="en-US" altLang="zh-CN" b="1" i="0" dirty="0">
                <a:solidFill>
                  <a:prstClr val="black"/>
                </a:solidFill>
                <a:latin typeface="Times New Roman" panose="02020603050405020304" pitchFamily="18" charset="0"/>
                <a:ea typeface="宋体" panose="02010600030101010101" pitchFamily="2" charset="-122"/>
              </a:rPr>
              <a:t>4-1-3  </a:t>
            </a:r>
            <a:r>
              <a:rPr lang="zh-CN" altLang="en-US" b="1" i="0" dirty="0">
                <a:solidFill>
                  <a:prstClr val="black"/>
                </a:solidFill>
                <a:latin typeface="Times New Roman" panose="02020603050405020304" pitchFamily="18" charset="0"/>
                <a:ea typeface="宋体" panose="02010600030101010101" pitchFamily="2" charset="-122"/>
              </a:rPr>
              <a:t>博士点、硕士点 </a:t>
            </a:r>
            <a:r>
              <a:rPr lang="en-US" altLang="zh-CN" b="1" i="0" dirty="0">
                <a:solidFill>
                  <a:prstClr val="black"/>
                </a:solidFill>
                <a:latin typeface="Times New Roman" panose="02020603050405020304" pitchFamily="18" charset="0"/>
                <a:ea typeface="宋体" panose="02010600030101010101" pitchFamily="2" charset="-122"/>
              </a:rPr>
              <a:t>(</a:t>
            </a:r>
            <a:r>
              <a:rPr lang="zh-CN" altLang="en-US" b="1" i="0" dirty="0">
                <a:solidFill>
                  <a:prstClr val="black"/>
                </a:solidFill>
                <a:latin typeface="Times New Roman" panose="02020603050405020304" pitchFamily="18" charset="0"/>
                <a:ea typeface="宋体" panose="02010600030101010101" pitchFamily="2" charset="-122"/>
              </a:rPr>
              <a:t>时点</a:t>
            </a:r>
            <a:r>
              <a:rPr lang="en-US" altLang="zh-CN" b="1" i="0" dirty="0">
                <a:solidFill>
                  <a:prstClr val="black"/>
                </a:solidFill>
                <a:latin typeface="Times New Roman" panose="02020603050405020304" pitchFamily="18" charset="0"/>
                <a:ea typeface="宋体" panose="02010600030101010101" pitchFamily="2" charset="-122"/>
              </a:rPr>
              <a:t>) </a:t>
            </a:r>
            <a:endParaRPr lang="zh-CN" altLang="en-US" b="1" i="0" dirty="0">
              <a:solidFill>
                <a:prstClr val="black"/>
              </a:solidFill>
              <a:latin typeface="Times New Roman" panose="02020603050405020304" pitchFamily="18" charset="0"/>
              <a:ea typeface="宋体" panose="02010600030101010101" pitchFamily="2" charset="-122"/>
            </a:endParaRPr>
          </a:p>
        </p:txBody>
      </p:sp>
      <p:sp>
        <p:nvSpPr>
          <p:cNvPr id="89092" name="Rectangle 1"/>
          <p:cNvSpPr>
            <a:spLocks noChangeArrowheads="1"/>
          </p:cNvSpPr>
          <p:nvPr/>
        </p:nvSpPr>
        <p:spPr bwMode="auto">
          <a:xfrm>
            <a:off x="285720" y="2714620"/>
            <a:ext cx="8676456" cy="4088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eaLnBrk="0" fontAlgn="base" hangingPunct="0">
              <a:lnSpc>
                <a:spcPct val="150000"/>
              </a:lnSpc>
              <a:spcBef>
                <a:spcPct val="0"/>
              </a:spcBef>
              <a:spcAft>
                <a:spcPct val="0"/>
              </a:spcAft>
              <a:buFont typeface="Wingdings" panose="05000000000000000000" pitchFamily="2" charset="2"/>
              <a:buChar char="n"/>
            </a:pPr>
            <a:r>
              <a:rPr lang="zh-CN" altLang="en-US" sz="2200" b="1" i="0" dirty="0">
                <a:solidFill>
                  <a:prstClr val="black"/>
                </a:solidFill>
                <a:latin typeface="+mn-lt"/>
                <a:ea typeface="仿宋" panose="02010609060101010101" pitchFamily="49" charset="-122"/>
                <a:cs typeface="楷体" panose="02010609060101010101" pitchFamily="49" charset="-122"/>
              </a:rPr>
              <a:t>目录外的学科代码应为六位，前四位为该学科所在的一级学科代码，</a:t>
            </a:r>
            <a:r>
              <a:rPr lang="zh-CN" altLang="en-US" sz="2200" b="1" i="0" dirty="0">
                <a:solidFill>
                  <a:srgbClr val="FF0000"/>
                </a:solidFill>
                <a:latin typeface="+mn-lt"/>
                <a:ea typeface="+mj-ea"/>
                <a:cs typeface="楷体" panose="02010609060101010101" pitchFamily="49" charset="-122"/>
              </a:rPr>
              <a:t>第五位为“</a:t>
            </a:r>
            <a:r>
              <a:rPr lang="en-US" altLang="zh-CN" sz="2200" b="1" i="0" dirty="0">
                <a:solidFill>
                  <a:srgbClr val="FF0000"/>
                </a:solidFill>
                <a:latin typeface="+mn-lt"/>
                <a:ea typeface="+mj-ea"/>
                <a:cs typeface="楷体" panose="02010609060101010101" pitchFamily="49" charset="-122"/>
              </a:rPr>
              <a:t>Z”</a:t>
            </a:r>
            <a:r>
              <a:rPr lang="zh-CN" altLang="en-US" sz="2200" b="1" i="0" dirty="0">
                <a:solidFill>
                  <a:prstClr val="black"/>
                </a:solidFill>
                <a:latin typeface="+mn-lt"/>
                <a:ea typeface="仿宋" panose="02010609060101010101" pitchFamily="49" charset="-122"/>
                <a:cs typeface="楷体" panose="02010609060101010101" pitchFamily="49" charset="-122"/>
              </a:rPr>
              <a:t>，第六位为顺序号（从“</a:t>
            </a:r>
            <a:r>
              <a:rPr lang="en-US" altLang="zh-CN" sz="2200" b="1" i="0" dirty="0">
                <a:solidFill>
                  <a:prstClr val="black"/>
                </a:solidFill>
                <a:latin typeface="+mn-lt"/>
                <a:ea typeface="仿宋" panose="02010609060101010101" pitchFamily="49" charset="-122"/>
                <a:cs typeface="楷体" panose="02010609060101010101" pitchFamily="49" charset="-122"/>
              </a:rPr>
              <a:t>1”</a:t>
            </a:r>
            <a:r>
              <a:rPr lang="zh-CN" altLang="en-US" sz="2200" b="1" i="0" dirty="0">
                <a:solidFill>
                  <a:prstClr val="black"/>
                </a:solidFill>
                <a:latin typeface="+mn-lt"/>
                <a:ea typeface="仿宋" panose="02010609060101010101" pitchFamily="49" charset="-122"/>
                <a:cs typeface="楷体" panose="02010609060101010101" pitchFamily="49" charset="-122"/>
              </a:rPr>
              <a:t>开始顺排），</a:t>
            </a:r>
            <a:r>
              <a:rPr lang="zh-CN" altLang="en-US" sz="2200" i="0" dirty="0">
                <a:solidFill>
                  <a:srgbClr val="FF0000"/>
                </a:solidFill>
                <a:latin typeface="+mn-lt"/>
                <a:ea typeface="+mj-ea"/>
                <a:cs typeface="楷体" panose="02010609060101010101" pitchFamily="49" charset="-122"/>
              </a:rPr>
              <a:t>“级别”选择“省部目录外二级重点学科</a:t>
            </a:r>
            <a:r>
              <a:rPr lang="zh-CN" altLang="en-US" sz="2200" i="0" dirty="0" smtClean="0">
                <a:solidFill>
                  <a:srgbClr val="FF0000"/>
                </a:solidFill>
                <a:latin typeface="+mn-lt"/>
                <a:ea typeface="+mj-ea"/>
                <a:cs typeface="楷体" panose="02010609060101010101" pitchFamily="49" charset="-122"/>
              </a:rPr>
              <a:t>”。（表</a:t>
            </a:r>
            <a:r>
              <a:rPr lang="en-US" altLang="zh-CN" sz="2200" i="0" dirty="0" smtClean="0">
                <a:solidFill>
                  <a:srgbClr val="FF0000"/>
                </a:solidFill>
                <a:latin typeface="+mn-lt"/>
                <a:ea typeface="+mj-ea"/>
                <a:cs typeface="楷体" panose="02010609060101010101" pitchFamily="49" charset="-122"/>
              </a:rPr>
              <a:t>4-1-4</a:t>
            </a:r>
            <a:r>
              <a:rPr lang="zh-CN" altLang="en-US" sz="2200" i="0" dirty="0" smtClean="0">
                <a:solidFill>
                  <a:srgbClr val="FF0000"/>
                </a:solidFill>
                <a:latin typeface="+mn-lt"/>
                <a:ea typeface="+mj-ea"/>
                <a:cs typeface="楷体" panose="02010609060101010101" pitchFamily="49" charset="-122"/>
              </a:rPr>
              <a:t>同理）</a:t>
            </a:r>
            <a:endParaRPr lang="en-US" altLang="zh-CN" sz="2200" i="0" dirty="0" smtClean="0">
              <a:solidFill>
                <a:srgbClr val="FF0000"/>
              </a:solidFill>
              <a:latin typeface="+mn-lt"/>
              <a:ea typeface="+mj-ea"/>
              <a:cs typeface="楷体" panose="02010609060101010101" pitchFamily="49" charset="-122"/>
            </a:endParaRPr>
          </a:p>
          <a:p>
            <a:pPr algn="just" eaLnBrk="0" fontAlgn="base" hangingPunct="0">
              <a:lnSpc>
                <a:spcPct val="150000"/>
              </a:lnSpc>
              <a:spcBef>
                <a:spcPct val="0"/>
              </a:spcBef>
              <a:spcAft>
                <a:spcPct val="0"/>
              </a:spcAft>
              <a:buFont typeface="Wingdings" panose="05000000000000000000" pitchFamily="2" charset="2"/>
              <a:buChar char="n"/>
            </a:pPr>
            <a:endParaRPr lang="zh-CN" altLang="en-US" sz="2200" i="0" dirty="0">
              <a:solidFill>
                <a:srgbClr val="FF0000"/>
              </a:solidFill>
              <a:latin typeface="+mn-lt"/>
              <a:ea typeface="+mj-ea"/>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b="1" i="0" dirty="0" smtClean="0">
                <a:solidFill>
                  <a:prstClr val="black"/>
                </a:solidFill>
                <a:latin typeface="+mn-lt"/>
                <a:ea typeface="仿宋" panose="02010609060101010101" pitchFamily="49" charset="-122"/>
                <a:cs typeface="楷体" panose="02010609060101010101" pitchFamily="49" charset="-122"/>
              </a:rPr>
              <a:t>交叉</a:t>
            </a:r>
            <a:r>
              <a:rPr lang="zh-CN" altLang="en-US" sz="2200" b="1" i="0" dirty="0">
                <a:solidFill>
                  <a:prstClr val="black"/>
                </a:solidFill>
                <a:latin typeface="+mn-lt"/>
                <a:ea typeface="仿宋" panose="02010609060101010101" pitchFamily="49" charset="-122"/>
                <a:cs typeface="楷体" panose="02010609060101010101" pitchFamily="49" charset="-122"/>
              </a:rPr>
              <a:t>学科代码规则：交叉学科代码为四位，</a:t>
            </a:r>
            <a:r>
              <a:rPr lang="zh-CN" altLang="en-US" sz="2200" i="0" dirty="0">
                <a:solidFill>
                  <a:srgbClr val="FF0000"/>
                </a:solidFill>
                <a:latin typeface="+mn-lt"/>
                <a:ea typeface="+mj-ea"/>
                <a:cs typeface="楷体" panose="02010609060101010101" pitchFamily="49" charset="-122"/>
              </a:rPr>
              <a:t>前三位为“</a:t>
            </a:r>
            <a:r>
              <a:rPr lang="en-US" altLang="zh-CN" sz="2200" i="0" dirty="0">
                <a:solidFill>
                  <a:srgbClr val="FF0000"/>
                </a:solidFill>
                <a:latin typeface="+mn-lt"/>
                <a:ea typeface="+mj-ea"/>
                <a:cs typeface="楷体" panose="02010609060101010101" pitchFamily="49" charset="-122"/>
              </a:rPr>
              <a:t>99J”</a:t>
            </a:r>
            <a:r>
              <a:rPr lang="zh-CN" altLang="en-US" sz="2200" b="1" i="0" dirty="0">
                <a:solidFill>
                  <a:srgbClr val="FF0000"/>
                </a:solidFill>
                <a:latin typeface="+mn-lt"/>
                <a:ea typeface="仿宋" panose="02010609060101010101" pitchFamily="49" charset="-122"/>
                <a:cs typeface="楷体" panose="02010609060101010101" pitchFamily="49" charset="-122"/>
              </a:rPr>
              <a:t>，</a:t>
            </a:r>
            <a:r>
              <a:rPr lang="zh-CN" altLang="en-US" sz="2200" b="1" i="0" dirty="0">
                <a:solidFill>
                  <a:prstClr val="black"/>
                </a:solidFill>
                <a:latin typeface="+mn-lt"/>
                <a:ea typeface="仿宋" panose="02010609060101010101" pitchFamily="49" charset="-122"/>
                <a:cs typeface="楷体" panose="02010609060101010101" pitchFamily="49" charset="-122"/>
              </a:rPr>
              <a:t>第四位为顺序号（从“</a:t>
            </a:r>
            <a:r>
              <a:rPr lang="en-US" altLang="zh-CN" sz="2200" b="1" i="0" dirty="0">
                <a:solidFill>
                  <a:prstClr val="black"/>
                </a:solidFill>
                <a:latin typeface="+mn-lt"/>
                <a:ea typeface="仿宋" panose="02010609060101010101" pitchFamily="49" charset="-122"/>
                <a:cs typeface="楷体" panose="02010609060101010101" pitchFamily="49" charset="-122"/>
              </a:rPr>
              <a:t>1”</a:t>
            </a:r>
            <a:r>
              <a:rPr lang="zh-CN" altLang="en-US" sz="2200" b="1" i="0" dirty="0">
                <a:solidFill>
                  <a:prstClr val="black"/>
                </a:solidFill>
                <a:latin typeface="+mn-lt"/>
                <a:ea typeface="仿宋" panose="02010609060101010101" pitchFamily="49" charset="-122"/>
                <a:cs typeface="楷体" panose="02010609060101010101" pitchFamily="49" charset="-122"/>
              </a:rPr>
              <a:t>开始顺排），</a:t>
            </a:r>
            <a:r>
              <a:rPr lang="zh-CN" altLang="en-US" sz="2200" i="0" dirty="0">
                <a:solidFill>
                  <a:srgbClr val="FF0000"/>
                </a:solidFill>
                <a:latin typeface="+mn-lt"/>
                <a:ea typeface="+mj-ea"/>
                <a:cs typeface="楷体" panose="02010609060101010101" pitchFamily="49" charset="-122"/>
              </a:rPr>
              <a:t>“级别”选择“省部交叉重点学科</a:t>
            </a:r>
            <a:r>
              <a:rPr lang="zh-CN" altLang="en-US" sz="2200" i="0" dirty="0" smtClean="0">
                <a:solidFill>
                  <a:srgbClr val="FF0000"/>
                </a:solidFill>
                <a:latin typeface="+mn-lt"/>
                <a:ea typeface="+mj-ea"/>
                <a:cs typeface="楷体" panose="02010609060101010101" pitchFamily="49" charset="-122"/>
              </a:rPr>
              <a:t>”。</a:t>
            </a:r>
            <a:r>
              <a:rPr lang="zh-CN" altLang="en-US" sz="2200" i="0" dirty="0" smtClean="0">
                <a:solidFill>
                  <a:srgbClr val="FF0000"/>
                </a:solidFill>
                <a:cs typeface="楷体" panose="02010609060101010101" pitchFamily="49" charset="-122"/>
              </a:rPr>
              <a:t> （表</a:t>
            </a:r>
            <a:r>
              <a:rPr lang="en-US" altLang="zh-CN" sz="2200" i="0" dirty="0" smtClean="0">
                <a:solidFill>
                  <a:srgbClr val="FF0000"/>
                </a:solidFill>
                <a:cs typeface="楷体" panose="02010609060101010101" pitchFamily="49" charset="-122"/>
              </a:rPr>
              <a:t>4-1-4</a:t>
            </a:r>
            <a:r>
              <a:rPr lang="zh-CN" altLang="en-US" sz="2200" i="0" dirty="0" smtClean="0">
                <a:solidFill>
                  <a:srgbClr val="FF0000"/>
                </a:solidFill>
                <a:cs typeface="楷体" panose="02010609060101010101" pitchFamily="49" charset="-122"/>
              </a:rPr>
              <a:t>同理）</a:t>
            </a:r>
            <a:endParaRPr lang="en-US" altLang="zh-CN" sz="2200" i="0" dirty="0" smtClean="0">
              <a:solidFill>
                <a:srgbClr val="FF0000"/>
              </a:solidFill>
              <a:cs typeface="楷体" panose="02010609060101010101" pitchFamily="49" charset="-122"/>
            </a:endParaRPr>
          </a:p>
          <a:p>
            <a:pPr algn="just">
              <a:lnSpc>
                <a:spcPct val="150000"/>
              </a:lnSpc>
              <a:spcBef>
                <a:spcPct val="0"/>
              </a:spcBef>
              <a:buNone/>
            </a:pPr>
            <a:endParaRPr lang="zh-CN" altLang="en-US" sz="2200" i="0" dirty="0">
              <a:solidFill>
                <a:srgbClr val="FF0000"/>
              </a:solidFill>
              <a:latin typeface="+mn-lt"/>
              <a:ea typeface="+mj-ea"/>
              <a:cs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1664620444"/>
              </p:ext>
            </p:extLst>
          </p:nvPr>
        </p:nvGraphicFramePr>
        <p:xfrm>
          <a:off x="315913" y="1779588"/>
          <a:ext cx="8583612" cy="1054100"/>
        </p:xfrm>
        <a:graphic>
          <a:graphicData uri="http://schemas.openxmlformats.org/drawingml/2006/table">
            <a:tbl>
              <a:tblPr firstRow="1">
                <a:tableStyleId>{5C22544A-7EE6-4342-B048-85BDC9FD1C3A}</a:tableStyleId>
              </a:tblPr>
              <a:tblGrid>
                <a:gridCol w="1019596">
                  <a:extLst>
                    <a:ext uri="{9D8B030D-6E8A-4147-A177-3AD203B41FA5}">
                      <a16:colId xmlns="" xmlns:a16="http://schemas.microsoft.com/office/drawing/2014/main" val="20000"/>
                    </a:ext>
                  </a:extLst>
                </a:gridCol>
                <a:gridCol w="1348465">
                  <a:extLst>
                    <a:ext uri="{9D8B030D-6E8A-4147-A177-3AD203B41FA5}">
                      <a16:colId xmlns="" xmlns:a16="http://schemas.microsoft.com/office/drawing/2014/main" val="20001"/>
                    </a:ext>
                  </a:extLst>
                </a:gridCol>
                <a:gridCol w="1374658">
                  <a:extLst>
                    <a:ext uri="{9D8B030D-6E8A-4147-A177-3AD203B41FA5}">
                      <a16:colId xmlns="" xmlns:a16="http://schemas.microsoft.com/office/drawing/2014/main" val="20002"/>
                    </a:ext>
                  </a:extLst>
                </a:gridCol>
                <a:gridCol w="1374658">
                  <a:extLst>
                    <a:ext uri="{9D8B030D-6E8A-4147-A177-3AD203B41FA5}">
                      <a16:colId xmlns="" xmlns:a16="http://schemas.microsoft.com/office/drawing/2014/main" val="20003"/>
                    </a:ext>
                  </a:extLst>
                </a:gridCol>
                <a:gridCol w="1402791">
                  <a:extLst>
                    <a:ext uri="{9D8B030D-6E8A-4147-A177-3AD203B41FA5}">
                      <a16:colId xmlns="" xmlns:a16="http://schemas.microsoft.com/office/drawing/2014/main" val="20004"/>
                    </a:ext>
                  </a:extLst>
                </a:gridCol>
                <a:gridCol w="2063444">
                  <a:extLst>
                    <a:ext uri="{9D8B030D-6E8A-4147-A177-3AD203B41FA5}">
                      <a16:colId xmlns="" xmlns:a16="http://schemas.microsoft.com/office/drawing/2014/main" val="20005"/>
                    </a:ext>
                  </a:extLst>
                </a:gridCol>
              </a:tblGrid>
              <a:tr h="527050">
                <a:tc>
                  <a:txBody>
                    <a:bodyPr/>
                    <a:lstStyle/>
                    <a:p>
                      <a:pPr algn="ctr">
                        <a:spcAft>
                          <a:spcPts val="0"/>
                        </a:spcAft>
                      </a:pPr>
                      <a:r>
                        <a:rPr lang="zh-CN" sz="2000" b="1" kern="100" dirty="0">
                          <a:effectLst/>
                        </a:rPr>
                        <a:t>序号</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名称</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代码</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单位名称</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单位号</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altLang="zh-CN" sz="1800" b="1" kern="1200" dirty="0">
                          <a:solidFill>
                            <a:schemeClr val="lt1"/>
                          </a:solidFill>
                          <a:effectLst/>
                          <a:latin typeface="+mn-lt"/>
                          <a:ea typeface="+mn-ea"/>
                          <a:cs typeface="+mn-cs"/>
                        </a:rPr>
                        <a:t>级别</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extLst>
                  <a:ext uri="{0D108BD9-81ED-4DB2-BD59-A6C34878D82A}">
                    <a16:rowId xmlns="" xmlns:a16="http://schemas.microsoft.com/office/drawing/2014/main" val="10000"/>
                  </a:ext>
                </a:extLst>
              </a:tr>
              <a:tr h="527050">
                <a:tc>
                  <a:txBody>
                    <a:bodyPr/>
                    <a:lstStyle/>
                    <a:p>
                      <a:pPr algn="ctr">
                        <a:spcAft>
                          <a:spcPts val="0"/>
                        </a:spcAft>
                      </a:pP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a:effectLst/>
                        </a:rPr>
                        <a:t> </a:t>
                      </a:r>
                      <a:endParaRPr lang="zh-CN" sz="2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a:effectLst/>
                        </a:rPr>
                        <a:t> </a:t>
                      </a:r>
                      <a:endParaRPr lang="zh-CN" sz="2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dirty="0">
                          <a:effectLst/>
                        </a:rPr>
                        <a:t> </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dirty="0">
                          <a:effectLst/>
                        </a:rPr>
                        <a:t> </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extLst>
                  <a:ext uri="{0D108BD9-81ED-4DB2-BD59-A6C34878D82A}">
                    <a16:rowId xmlns="" xmlns:a16="http://schemas.microsoft.com/office/drawing/2014/main" val="10001"/>
                  </a:ext>
                </a:extLst>
              </a:tr>
            </a:tbl>
          </a:graphicData>
        </a:graphic>
      </p:graphicFrame>
      <p:sp>
        <p:nvSpPr>
          <p:cNvPr id="89116" name="椭圆 4"/>
          <p:cNvSpPr>
            <a:spLocks noChangeArrowheads="1"/>
          </p:cNvSpPr>
          <p:nvPr/>
        </p:nvSpPr>
        <p:spPr bwMode="ltGray">
          <a:xfrm>
            <a:off x="2895600" y="1709738"/>
            <a:ext cx="952500" cy="646112"/>
          </a:xfrm>
          <a:prstGeom prst="ellipse">
            <a:avLst/>
          </a:prstGeom>
          <a:noFill/>
          <a:ln w="53975"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fontAlgn="base">
              <a:spcBef>
                <a:spcPct val="0"/>
              </a:spcBef>
              <a:spcAft>
                <a:spcPct val="0"/>
              </a:spcAft>
              <a:buFontTx/>
              <a:buNone/>
            </a:pPr>
            <a:endParaRPr lang="zh-CN" altLang="en-US" sz="1800" b="1" i="1">
              <a:solidFill>
                <a:srgbClr val="1F497D"/>
              </a:solidFill>
              <a:latin typeface="Times New Roman" panose="02020603050405020304" pitchFamily="18" charset="0"/>
              <a:ea typeface="宋体" panose="02010600030101010101" pitchFamily="2" charset="-122"/>
            </a:endParaRPr>
          </a:p>
        </p:txBody>
      </p:sp>
      <p:sp>
        <p:nvSpPr>
          <p:cNvPr id="7" name="椭圆 4"/>
          <p:cNvSpPr>
            <a:spLocks noChangeArrowheads="1"/>
          </p:cNvSpPr>
          <p:nvPr/>
        </p:nvSpPr>
        <p:spPr bwMode="ltGray">
          <a:xfrm>
            <a:off x="7380312" y="1709738"/>
            <a:ext cx="952500" cy="646112"/>
          </a:xfrm>
          <a:prstGeom prst="ellipse">
            <a:avLst/>
          </a:prstGeom>
          <a:noFill/>
          <a:ln w="53975"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fontAlgn="base">
              <a:spcBef>
                <a:spcPct val="0"/>
              </a:spcBef>
              <a:spcAft>
                <a:spcPct val="0"/>
              </a:spcAft>
              <a:buFontTx/>
              <a:buNone/>
            </a:pPr>
            <a:endParaRPr lang="zh-CN" altLang="en-US" sz="1800" b="1" i="1">
              <a:solidFill>
                <a:srgbClr val="1F497D"/>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xmlns="" val="427415147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（四）学科专业</a:t>
            </a:r>
          </a:p>
        </p:txBody>
      </p:sp>
      <p:sp>
        <p:nvSpPr>
          <p:cNvPr id="9113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3.</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4-2 </a:t>
            </a:r>
            <a:r>
              <a:rPr lang="zh-CN" altLang="en-US" i="0" dirty="0">
                <a:latin typeface="+mn-lt"/>
                <a:ea typeface="宋体" panose="02010600030101010101" pitchFamily="2" charset="-122"/>
              </a:rPr>
              <a:t>专业基本情况</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91140" name="Rectangle 1"/>
          <p:cNvSpPr>
            <a:spLocks noChangeArrowheads="1"/>
          </p:cNvSpPr>
          <p:nvPr/>
        </p:nvSpPr>
        <p:spPr bwMode="auto">
          <a:xfrm>
            <a:off x="0" y="3143248"/>
            <a:ext cx="9286908" cy="326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endParaRPr lang="en-US" altLang="zh-CN" sz="2200" i="0" dirty="0" smtClean="0">
              <a:latin typeface="+mn-lt"/>
              <a:ea typeface="+mj-ea"/>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a:t>
            </a:r>
            <a:r>
              <a:rPr lang="zh-CN" altLang="en-US" sz="2200" i="0" dirty="0">
                <a:latin typeface="+mn-lt"/>
                <a:ea typeface="+mj-ea"/>
                <a:cs typeface="楷体" panose="02010609060101010101" pitchFamily="49" charset="-122"/>
              </a:rPr>
              <a:t>培养目标”</a:t>
            </a:r>
            <a:r>
              <a:rPr lang="zh-CN" altLang="en-US" sz="2200" i="0" dirty="0" smtClean="0">
                <a:latin typeface="+mn-lt"/>
                <a:ea typeface="仿宋" panose="02010609060101010101" pitchFamily="49" charset="-122"/>
                <a:cs typeface="楷体" panose="02010609060101010101" pitchFamily="49" charset="-122"/>
              </a:rPr>
              <a:t>和</a:t>
            </a:r>
            <a:r>
              <a:rPr lang="zh-CN" altLang="en-US" sz="2200" i="0" dirty="0">
                <a:latin typeface="+mn-lt"/>
                <a:ea typeface="+mj-ea"/>
                <a:cs typeface="楷体" panose="02010609060101010101" pitchFamily="49" charset="-122"/>
              </a:rPr>
              <a:t>“毕业要求”</a:t>
            </a:r>
            <a:r>
              <a:rPr lang="zh-CN" altLang="en-US" sz="2200" i="0" dirty="0" smtClean="0">
                <a:latin typeface="+mn-lt"/>
                <a:ea typeface="仿宋" panose="02010609060101010101" pitchFamily="49" charset="-122"/>
                <a:cs typeface="楷体" panose="02010609060101010101" pitchFamily="49" charset="-122"/>
              </a:rPr>
              <a:t>为文本框。</a:t>
            </a:r>
            <a:endParaRPr lang="zh-CN" altLang="en-US" sz="2200" i="0" dirty="0">
              <a:latin typeface="+mn-lt"/>
              <a:ea typeface="仿宋" panose="02010609060101010101" pitchFamily="49" charset="-122"/>
              <a:cs typeface="楷体" panose="02010609060101010101" pitchFamily="49" charset="-122"/>
            </a:endParaRPr>
          </a:p>
          <a:p>
            <a:pPr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“专业培养计划学时与学分”</a:t>
            </a:r>
            <a:r>
              <a:rPr lang="zh-CN" altLang="en-US" sz="2200" i="0" dirty="0" smtClean="0" bmk="_Toc392188109">
                <a:latin typeface="+mn-lt"/>
                <a:ea typeface="仿宋" panose="02010609060101010101" pitchFamily="49" charset="-122"/>
                <a:cs typeface="楷体" panose="02010609060101010101" pitchFamily="49" charset="-122"/>
              </a:rPr>
              <a:t>学分</a:t>
            </a:r>
            <a:r>
              <a:rPr lang="zh-CN" altLang="en-US" sz="2200" i="0" dirty="0" bmk="_Toc392188109">
                <a:latin typeface="+mn-lt"/>
                <a:ea typeface="仿宋" panose="02010609060101010101" pitchFamily="49" charset="-122"/>
                <a:cs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rPr>
              <a:t>学时统计：</a:t>
            </a:r>
            <a:endParaRPr lang="en-US" altLang="zh-CN" sz="2200" i="0" dirty="0" bmk="_Toc392188109">
              <a:latin typeface="+mn-lt"/>
              <a:ea typeface="仿宋" panose="02010609060101010101" pitchFamily="49" charset="-122"/>
              <a:cs typeface="楷体" panose="02010609060101010101" pitchFamily="49" charset="-122"/>
            </a:endParaRPr>
          </a:p>
          <a:p>
            <a:pPr lvl="1" algn="just">
              <a:lnSpc>
                <a:spcPct val="150000"/>
              </a:lnSpc>
              <a:buFont typeface="Wingdings" panose="05000000000000000000" pitchFamily="2" charset="2"/>
              <a:buChar char="n"/>
              <a:defRPr/>
            </a:pPr>
            <a:r>
              <a:rPr lang="zh-CN" altLang="en-US" sz="2100" i="0" dirty="0" smtClean="0" bmk="_Toc392188109">
                <a:solidFill>
                  <a:srgbClr val="FF0000"/>
                </a:solidFill>
                <a:latin typeface="+mn-lt"/>
                <a:ea typeface="+mj-ea"/>
                <a:cs typeface="楷体" panose="02010609060101010101" pitchFamily="49" charset="-122"/>
              </a:rPr>
              <a:t>学分总数</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集中性实践教学环节</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课内教学</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实验教学</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课外≧必修</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选修</a:t>
            </a:r>
            <a:endParaRPr lang="en-US" altLang="zh-CN" sz="2100" i="0" dirty="0" smtClean="0" bmk="_Toc392188109">
              <a:solidFill>
                <a:srgbClr val="FF0000"/>
              </a:solidFill>
              <a:latin typeface="+mn-lt"/>
              <a:ea typeface="+mj-ea"/>
              <a:cs typeface="楷体" panose="02010609060101010101" pitchFamily="49" charset="-122"/>
            </a:endParaRPr>
          </a:p>
          <a:p>
            <a:pPr marL="457200" lvl="1" indent="0" algn="just">
              <a:lnSpc>
                <a:spcPct val="150000"/>
              </a:lnSpc>
              <a:buNone/>
              <a:defRPr/>
            </a:pPr>
            <a:r>
              <a:rPr lang="en-US" altLang="zh-CN" sz="2100" i="0" dirty="0" smtClean="0" bmk="_Toc392188109">
                <a:solidFill>
                  <a:srgbClr val="FF0000"/>
                </a:solidFill>
                <a:latin typeface="+mn-lt"/>
                <a:ea typeface="+mj-ea"/>
                <a:cs typeface="楷体" panose="02010609060101010101" pitchFamily="49" charset="-122"/>
              </a:rPr>
              <a:t>     </a:t>
            </a:r>
            <a:r>
              <a:rPr lang="zh-CN" altLang="en-US" sz="2100" i="0" dirty="0" smtClean="0" bmk="_Toc392188109">
                <a:solidFill>
                  <a:srgbClr val="FF0000"/>
                </a:solidFill>
                <a:latin typeface="+mn-lt"/>
                <a:ea typeface="+mj-ea"/>
                <a:cs typeface="楷体" panose="02010609060101010101" pitchFamily="49" charset="-122"/>
              </a:rPr>
              <a:t>学时总数</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必修</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选修</a:t>
            </a:r>
            <a:r>
              <a:rPr lang="zh-CN" altLang="en-US" sz="2100" i="0" dirty="0" smtClean="0" bmk="_Toc392188109">
                <a:solidFill>
                  <a:srgbClr val="FF0000"/>
                </a:solidFill>
                <a:cs typeface="楷体" panose="02010609060101010101" pitchFamily="49" charset="-122"/>
              </a:rPr>
              <a:t>≧课内教学</a:t>
            </a:r>
            <a:r>
              <a:rPr lang="en-US" altLang="zh-CN" sz="2100" i="0" dirty="0" smtClean="0" bmk="_Toc392188109">
                <a:solidFill>
                  <a:srgbClr val="FF0000"/>
                </a:solidFill>
                <a:cs typeface="楷体" panose="02010609060101010101" pitchFamily="49" charset="-122"/>
              </a:rPr>
              <a:t>+</a:t>
            </a:r>
            <a:r>
              <a:rPr lang="zh-CN" altLang="en-US" sz="2100" i="0" dirty="0" smtClean="0" bmk="_Toc392188109">
                <a:solidFill>
                  <a:srgbClr val="FF0000"/>
                </a:solidFill>
                <a:cs typeface="楷体" panose="02010609060101010101" pitchFamily="49" charset="-122"/>
              </a:rPr>
              <a:t>实验教学</a:t>
            </a:r>
            <a:endParaRPr lang="en-US" altLang="zh-CN" sz="2100" i="0" dirty="0" smtClean="0" bmk="_Toc392188109">
              <a:solidFill>
                <a:srgbClr val="FF0000"/>
              </a:solidFill>
              <a:latin typeface="+mn-lt"/>
              <a:ea typeface="+mj-ea"/>
              <a:cs typeface="楷体" panose="02010609060101010101" pitchFamily="49" charset="-122"/>
            </a:endParaRPr>
          </a:p>
          <a:p>
            <a:pPr lvl="1" algn="just">
              <a:lnSpc>
                <a:spcPct val="150000"/>
              </a:lnSpc>
              <a:buFont typeface="Wingdings" panose="05000000000000000000" pitchFamily="2" charset="2"/>
              <a:buChar char="n"/>
              <a:defRPr/>
            </a:pPr>
            <a:r>
              <a:rPr lang="zh-CN" altLang="en-US" sz="2100" i="0" dirty="0" smtClean="0" bmk="_Toc392188109">
                <a:latin typeface="+mn-lt"/>
                <a:ea typeface="仿宋" panose="02010609060101010101" pitchFamily="49" charset="-122"/>
                <a:cs typeface="楷体" panose="02010609060101010101" pitchFamily="49" charset="-122"/>
              </a:rPr>
              <a:t>实验教学学时学分</a:t>
            </a:r>
            <a:r>
              <a:rPr lang="zh-CN" altLang="en-US" sz="2100" i="0" dirty="0" smtClean="0" bmk="_Toc392188109">
                <a:solidFill>
                  <a:srgbClr val="FF0000"/>
                </a:solidFill>
                <a:latin typeface="+mn-lt"/>
                <a:ea typeface="+mj-ea"/>
                <a:cs typeface="楷体" panose="02010609060101010101" pitchFamily="49" charset="-122"/>
              </a:rPr>
              <a:t>包含</a:t>
            </a:r>
            <a:r>
              <a:rPr lang="zh-CN" altLang="en-US" sz="2100" i="0" dirty="0" bmk="_Toc392188109">
                <a:solidFill>
                  <a:srgbClr val="FF0000"/>
                </a:solidFill>
                <a:latin typeface="+mn-lt"/>
                <a:ea typeface="+mj-ea"/>
                <a:cs typeface="楷体" panose="02010609060101010101" pitchFamily="49" charset="-122"/>
              </a:rPr>
              <a:t>课内实验教学</a:t>
            </a:r>
            <a:r>
              <a:rPr lang="zh-CN" altLang="en-US" sz="2100" i="0" dirty="0" smtClean="0" bmk="_Toc392188109">
                <a:solidFill>
                  <a:srgbClr val="FF0000"/>
                </a:solidFill>
                <a:latin typeface="+mn-lt"/>
                <a:ea typeface="+mj-ea"/>
                <a:cs typeface="楷体" panose="02010609060101010101" pitchFamily="49" charset="-122"/>
              </a:rPr>
              <a:t>活动的学时与学分</a:t>
            </a:r>
            <a:r>
              <a:rPr lang="zh-CN" altLang="en-US" sz="2100" i="0" dirty="0" smtClean="0" bmk="_Toc392188109">
                <a:solidFill>
                  <a:srgbClr val="FF0000"/>
                </a:solidFill>
                <a:latin typeface="+mn-lt"/>
                <a:ea typeface="仿宋" panose="02010609060101010101" pitchFamily="49" charset="-122"/>
                <a:cs typeface="楷体" panose="02010609060101010101" pitchFamily="49" charset="-122"/>
              </a:rPr>
              <a:t>。</a:t>
            </a:r>
            <a:endParaRPr lang="zh-CN" altLang="en-US" sz="2100" i="0" dirty="0">
              <a:latin typeface="+mn-lt"/>
              <a:ea typeface="仿宋" panose="02010609060101010101" pitchFamily="49" charset="-122"/>
              <a:cs typeface="楷体" panose="02010609060101010101" pitchFamily="49" charset="-122"/>
            </a:endParaRPr>
          </a:p>
        </p:txBody>
      </p:sp>
      <p:pic>
        <p:nvPicPr>
          <p:cNvPr id="4098" name="Picture 2"/>
          <p:cNvPicPr>
            <a:picLocks noChangeAspect="1" noChangeArrowheads="1"/>
          </p:cNvPicPr>
          <p:nvPr/>
        </p:nvPicPr>
        <p:blipFill>
          <a:blip r:embed="rId3" cstate="print"/>
          <a:srcRect/>
          <a:stretch>
            <a:fillRect/>
          </a:stretch>
        </p:blipFill>
        <p:spPr bwMode="auto">
          <a:xfrm>
            <a:off x="285720" y="1643050"/>
            <a:ext cx="8412163" cy="2133600"/>
          </a:xfrm>
          <a:prstGeom prst="rect">
            <a:avLst/>
          </a:prstGeom>
          <a:noFill/>
          <a:ln w="9525">
            <a:noFill/>
            <a:miter lim="800000"/>
            <a:headEnd/>
            <a:tailEnd/>
          </a:ln>
          <a:effec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28" descr="logo.png"/>
          <p:cNvPicPr>
            <a:picLocks noChangeAspect="1"/>
          </p:cNvPicPr>
          <p:nvPr/>
        </p:nvPicPr>
        <p:blipFill>
          <a:blip r:embed="rId3" cstate="print"/>
          <a:srcRect/>
          <a:stretch>
            <a:fillRect/>
          </a:stretch>
        </p:blipFill>
        <p:spPr bwMode="auto">
          <a:xfrm>
            <a:off x="7786688" y="71438"/>
            <a:ext cx="1239837" cy="1214437"/>
          </a:xfrm>
          <a:prstGeom prst="rect">
            <a:avLst/>
          </a:prstGeom>
          <a:noFill/>
          <a:ln w="9525">
            <a:noFill/>
            <a:miter lim="800000"/>
            <a:headEnd/>
            <a:tailEnd/>
          </a:ln>
        </p:spPr>
      </p:pic>
      <p:sp>
        <p:nvSpPr>
          <p:cNvPr id="30" name="标题 1"/>
          <p:cNvSpPr txBox="1">
            <a:spLocks/>
          </p:cNvSpPr>
          <p:nvPr/>
        </p:nvSpPr>
        <p:spPr>
          <a:xfrm>
            <a:off x="544249" y="1146495"/>
            <a:ext cx="7738211" cy="576262"/>
          </a:xfrm>
          <a:prstGeom prst="rect">
            <a:avLst/>
          </a:prstGeom>
        </p:spPr>
        <p:txBody>
          <a:bodyPr/>
          <a:lstStyle/>
          <a:p>
            <a:pPr marR="0" lvl="0" defTabSz="914400" fontAlgn="base" latinLnBrk="0">
              <a:lnSpc>
                <a:spcPct val="130000"/>
              </a:lnSpc>
              <a:spcBef>
                <a:spcPct val="20000"/>
              </a:spcBef>
              <a:spcAft>
                <a:spcPct val="0"/>
              </a:spcAft>
              <a:buClrTx/>
              <a:buSzTx/>
              <a:tabLst/>
              <a:defRPr/>
            </a:pPr>
            <a:r>
              <a:rPr lang="zh-CN" altLang="en-US" sz="3200" b="1" i="0" spc="50" dirty="0">
                <a:ln w="11430"/>
                <a:solidFill>
                  <a:srgbClr val="C00000"/>
                </a:solidFill>
                <a:latin typeface="+mn-lt"/>
                <a:ea typeface="微软雅黑" panose="020B0503020204020204" pitchFamily="34" charset="-122"/>
                <a:cs typeface="Times New Roman" pitchFamily="18" charset="0"/>
              </a:rPr>
              <a:t>质量常态监测国家数据平台发展历程</a:t>
            </a:r>
          </a:p>
        </p:txBody>
      </p:sp>
      <p:sp>
        <p:nvSpPr>
          <p:cNvPr id="26"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a:latin typeface="+mn-lt"/>
                <a:sym typeface="Haettenschweiler" panose="020B0706040902060204" pitchFamily="34" charset="0"/>
              </a:rPr>
              <a:t>数据平台</a:t>
            </a:r>
            <a:r>
              <a:rPr lang="zh-CN" altLang="en-US" dirty="0" smtClean="0">
                <a:latin typeface="+mn-lt"/>
              </a:rPr>
              <a:t>建设历程</a:t>
            </a:r>
            <a:endParaRPr lang="zh-CN" altLang="en-US" dirty="0">
              <a:latin typeface="+mn-lt"/>
            </a:endParaRPr>
          </a:p>
        </p:txBody>
      </p:sp>
      <p:graphicFrame>
        <p:nvGraphicFramePr>
          <p:cNvPr id="31" name="表格 30"/>
          <p:cNvGraphicFramePr>
            <a:graphicFrameLocks noGrp="1"/>
          </p:cNvGraphicFramePr>
          <p:nvPr>
            <p:extLst>
              <p:ext uri="{D42A27DB-BD31-4B8C-83A1-F6EECF244321}">
                <p14:modId xmlns:p14="http://schemas.microsoft.com/office/powerpoint/2010/main" xmlns="" val="3241156835"/>
              </p:ext>
            </p:extLst>
          </p:nvPr>
        </p:nvGraphicFramePr>
        <p:xfrm>
          <a:off x="626383" y="1913818"/>
          <a:ext cx="8234590" cy="1179808"/>
        </p:xfrm>
        <a:graphic>
          <a:graphicData uri="http://schemas.openxmlformats.org/drawingml/2006/table">
            <a:tbl>
              <a:tblPr firstRow="1" bandRow="1">
                <a:tableStyleId>{5C22544A-7EE6-4342-B048-85BDC9FD1C3A}</a:tableStyleId>
              </a:tblPr>
              <a:tblGrid>
                <a:gridCol w="823459"/>
                <a:gridCol w="823459"/>
                <a:gridCol w="823459"/>
                <a:gridCol w="823459"/>
                <a:gridCol w="823459"/>
                <a:gridCol w="823459"/>
                <a:gridCol w="823459"/>
                <a:gridCol w="823459"/>
                <a:gridCol w="823459"/>
                <a:gridCol w="823459"/>
              </a:tblGrid>
              <a:tr h="1179808">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sz="1800" b="1" kern="1200" dirty="0">
                        <a:solidFill>
                          <a:schemeClr val="lt1"/>
                        </a:solidFill>
                        <a:latin typeface="+mn-lt"/>
                        <a:ea typeface="+mn-ea"/>
                        <a:cs typeface="+mn-cs"/>
                      </a:endParaRPr>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dirty="0"/>
                    </a:p>
                  </a:txBody>
                  <a:tcPr>
                    <a:solidFill>
                      <a:srgbClr val="D6DCE5"/>
                    </a:solidFill>
                  </a:tcPr>
                </a:tc>
                <a:tc>
                  <a:txBody>
                    <a:bodyPr/>
                    <a:lstStyle/>
                    <a:p>
                      <a:endParaRPr lang="zh-CN" altLang="en-US" dirty="0"/>
                    </a:p>
                  </a:txBody>
                  <a:tcPr>
                    <a:solidFill>
                      <a:schemeClr val="accent3">
                        <a:lumMod val="20000"/>
                        <a:lumOff val="80000"/>
                      </a:schemeClr>
                    </a:solidFill>
                  </a:tcPr>
                </a:tc>
              </a:tr>
            </a:tbl>
          </a:graphicData>
        </a:graphic>
      </p:graphicFrame>
      <p:sp>
        <p:nvSpPr>
          <p:cNvPr id="32" name="文本框 2"/>
          <p:cNvSpPr txBox="1">
            <a:spLocks noChangeArrowheads="1"/>
          </p:cNvSpPr>
          <p:nvPr/>
        </p:nvSpPr>
        <p:spPr bwMode="auto">
          <a:xfrm>
            <a:off x="693287" y="1898616"/>
            <a:ext cx="1008062"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2007</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4" name="文本框 7"/>
          <p:cNvSpPr txBox="1">
            <a:spLocks noChangeArrowheads="1"/>
          </p:cNvSpPr>
          <p:nvPr/>
        </p:nvSpPr>
        <p:spPr bwMode="auto">
          <a:xfrm>
            <a:off x="1532163" y="1902538"/>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2008</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5" name="文本框 8"/>
          <p:cNvSpPr txBox="1">
            <a:spLocks noChangeArrowheads="1"/>
          </p:cNvSpPr>
          <p:nvPr/>
        </p:nvSpPr>
        <p:spPr bwMode="auto">
          <a:xfrm>
            <a:off x="4835396" y="1893931"/>
            <a:ext cx="1008063" cy="368300"/>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2012</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6" name="文本框 9"/>
          <p:cNvSpPr txBox="1">
            <a:spLocks noChangeArrowheads="1"/>
          </p:cNvSpPr>
          <p:nvPr/>
        </p:nvSpPr>
        <p:spPr bwMode="auto">
          <a:xfrm>
            <a:off x="3168295" y="1898616"/>
            <a:ext cx="1008062"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2010</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7" name="文本框 10"/>
          <p:cNvSpPr txBox="1">
            <a:spLocks noChangeArrowheads="1"/>
          </p:cNvSpPr>
          <p:nvPr/>
        </p:nvSpPr>
        <p:spPr bwMode="auto">
          <a:xfrm>
            <a:off x="2351968" y="1910667"/>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2009</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8" name="文本框 12"/>
          <p:cNvSpPr txBox="1">
            <a:spLocks noChangeArrowheads="1"/>
          </p:cNvSpPr>
          <p:nvPr/>
        </p:nvSpPr>
        <p:spPr bwMode="auto">
          <a:xfrm>
            <a:off x="4007786" y="1895441"/>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2011</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9" name="文本框 13"/>
          <p:cNvSpPr txBox="1">
            <a:spLocks noChangeArrowheads="1"/>
          </p:cNvSpPr>
          <p:nvPr/>
        </p:nvSpPr>
        <p:spPr bwMode="auto">
          <a:xfrm>
            <a:off x="6467666" y="1889091"/>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2014</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60" name="文本框 14"/>
          <p:cNvSpPr txBox="1">
            <a:spLocks noChangeArrowheads="1"/>
          </p:cNvSpPr>
          <p:nvPr/>
        </p:nvSpPr>
        <p:spPr bwMode="auto">
          <a:xfrm>
            <a:off x="5640517" y="1893013"/>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2013</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graphicFrame>
        <p:nvGraphicFramePr>
          <p:cNvPr id="61" name="表格 60"/>
          <p:cNvGraphicFramePr>
            <a:graphicFrameLocks noGrp="1"/>
          </p:cNvGraphicFramePr>
          <p:nvPr>
            <p:extLst>
              <p:ext uri="{D42A27DB-BD31-4B8C-83A1-F6EECF244321}">
                <p14:modId xmlns:p14="http://schemas.microsoft.com/office/powerpoint/2010/main" xmlns="" val="1028289432"/>
              </p:ext>
            </p:extLst>
          </p:nvPr>
        </p:nvGraphicFramePr>
        <p:xfrm>
          <a:off x="626380" y="2308132"/>
          <a:ext cx="8234590" cy="365760"/>
        </p:xfrm>
        <a:graphic>
          <a:graphicData uri="http://schemas.openxmlformats.org/drawingml/2006/table">
            <a:tbl>
              <a:tblPr firstRow="1" bandRow="1">
                <a:tableStyleId>{5C22544A-7EE6-4342-B048-85BDC9FD1C3A}</a:tableStyleId>
              </a:tblPr>
              <a:tblGrid>
                <a:gridCol w="1654112"/>
                <a:gridCol w="1663547"/>
                <a:gridCol w="1641513"/>
                <a:gridCol w="1630496"/>
                <a:gridCol w="796576"/>
                <a:gridCol w="848346"/>
              </a:tblGrid>
              <a:tr h="350304">
                <a:tc>
                  <a:txBody>
                    <a:bodyPr/>
                    <a:lstStyle/>
                    <a:p>
                      <a:endParaRPr lang="zh-CN" altLang="en-US" dirty="0"/>
                    </a:p>
                  </a:txBody>
                  <a:tcPr>
                    <a:solidFill>
                      <a:schemeClr val="accent3">
                        <a:lumMod val="75000"/>
                      </a:schemeClr>
                    </a:solidFill>
                  </a:tcPr>
                </a:tc>
                <a:tc>
                  <a:txBody>
                    <a:bodyPr/>
                    <a:lstStyle/>
                    <a:p>
                      <a:endParaRPr lang="zh-CN" altLang="en-US" dirty="0"/>
                    </a:p>
                  </a:txBody>
                  <a:tcPr/>
                </a:tc>
                <a:tc>
                  <a:txBody>
                    <a:bodyPr/>
                    <a:lstStyle/>
                    <a:p>
                      <a:endParaRPr lang="zh-CN" altLang="en-US" dirty="0"/>
                    </a:p>
                  </a:txBody>
                  <a:tcPr>
                    <a:solidFill>
                      <a:schemeClr val="accent3">
                        <a:lumMod val="75000"/>
                      </a:schemeClr>
                    </a:solidFill>
                  </a:tcPr>
                </a:tc>
                <a:tc>
                  <a:txBody>
                    <a:bodyPr/>
                    <a:lstStyle/>
                    <a:p>
                      <a:endParaRPr lang="zh-CN" altLang="en-US" dirty="0"/>
                    </a:p>
                  </a:txBody>
                  <a:tcPr>
                    <a:solidFill>
                      <a:schemeClr val="accent1"/>
                    </a:solidFill>
                  </a:tcPr>
                </a:tc>
                <a:tc>
                  <a:txBody>
                    <a:bodyPr/>
                    <a:lstStyle/>
                    <a:p>
                      <a:endParaRPr lang="zh-CN" altLang="en-US" dirty="0">
                        <a:solidFill>
                          <a:schemeClr val="tx1"/>
                        </a:solidFill>
                      </a:endParaRPr>
                    </a:p>
                  </a:txBody>
                  <a:tcPr>
                    <a:solidFill>
                      <a:schemeClr val="bg2">
                        <a:lumMod val="50000"/>
                      </a:schemeClr>
                    </a:solidFill>
                  </a:tcPr>
                </a:tc>
                <a:tc>
                  <a:txBody>
                    <a:bodyPr/>
                    <a:lstStyle/>
                    <a:p>
                      <a:endParaRPr lang="zh-CN" altLang="en-US" dirty="0">
                        <a:solidFill>
                          <a:schemeClr val="tx1"/>
                        </a:solidFill>
                      </a:endParaRPr>
                    </a:p>
                  </a:txBody>
                  <a:tcPr>
                    <a:solidFill>
                      <a:schemeClr val="bg2">
                        <a:lumMod val="50000"/>
                      </a:schemeClr>
                    </a:solidFill>
                  </a:tcPr>
                </a:tc>
              </a:tr>
            </a:tbl>
          </a:graphicData>
        </a:graphic>
      </p:graphicFrame>
      <p:sp>
        <p:nvSpPr>
          <p:cNvPr id="62" name="下箭头 61"/>
          <p:cNvSpPr/>
          <p:nvPr/>
        </p:nvSpPr>
        <p:spPr bwMode="auto">
          <a:xfrm>
            <a:off x="4581550" y="2660073"/>
            <a:ext cx="288000" cy="407313"/>
          </a:xfrm>
          <a:prstGeom prst="downArrow">
            <a:avLst/>
          </a:prstGeom>
          <a:solidFill>
            <a:schemeClr val="accent3">
              <a:lumMod val="75000"/>
            </a:schemeClr>
          </a:solidFill>
          <a:ln w="9525" algn="ctr">
            <a:noFill/>
            <a:round/>
            <a:headEnd/>
            <a:tailEnd/>
          </a:ln>
          <a:effectLst/>
        </p:spPr>
        <p:txBody>
          <a:bodyPr anchor="ctr">
            <a:spAutoFit/>
          </a:bodyPr>
          <a:lstStyle/>
          <a:p>
            <a:pPr algn="ctr">
              <a:defRPr/>
            </a:pPr>
            <a:endParaRPr lang="zh-CN" altLang="en-US" sz="1600" b="1" dirty="0">
              <a:solidFill>
                <a:schemeClr val="accent1">
                  <a:lumMod val="50000"/>
                </a:schemeClr>
              </a:solidFill>
              <a:cs typeface="+mn-cs"/>
            </a:endParaRPr>
          </a:p>
        </p:txBody>
      </p:sp>
      <p:sp>
        <p:nvSpPr>
          <p:cNvPr id="63" name="下箭头 62"/>
          <p:cNvSpPr/>
          <p:nvPr/>
        </p:nvSpPr>
        <p:spPr bwMode="auto">
          <a:xfrm>
            <a:off x="1297056" y="2660073"/>
            <a:ext cx="288000" cy="407313"/>
          </a:xfrm>
          <a:prstGeom prst="downArrow">
            <a:avLst/>
          </a:prstGeom>
          <a:solidFill>
            <a:schemeClr val="accent3">
              <a:lumMod val="75000"/>
            </a:schemeClr>
          </a:solidFill>
          <a:ln w="9525" algn="ctr">
            <a:noFill/>
            <a:round/>
            <a:headEnd/>
            <a:tailEnd/>
          </a:ln>
          <a:effectLst/>
        </p:spPr>
        <p:txBody>
          <a:bodyPr anchor="ctr">
            <a:spAutoFit/>
          </a:bodyPr>
          <a:lstStyle/>
          <a:p>
            <a:pPr algn="ctr">
              <a:defRPr/>
            </a:pPr>
            <a:endParaRPr lang="zh-CN" altLang="en-US" sz="1600" b="1" dirty="0">
              <a:solidFill>
                <a:schemeClr val="accent1">
                  <a:lumMod val="50000"/>
                </a:schemeClr>
              </a:solidFill>
              <a:cs typeface="+mn-cs"/>
            </a:endParaRPr>
          </a:p>
        </p:txBody>
      </p:sp>
      <p:sp>
        <p:nvSpPr>
          <p:cNvPr id="64" name="下箭头 22"/>
          <p:cNvSpPr>
            <a:spLocks noChangeArrowheads="1"/>
          </p:cNvSpPr>
          <p:nvPr/>
        </p:nvSpPr>
        <p:spPr bwMode="auto">
          <a:xfrm>
            <a:off x="2997730" y="2658436"/>
            <a:ext cx="288000" cy="410587"/>
          </a:xfrm>
          <a:prstGeom prst="downArrow">
            <a:avLst>
              <a:gd name="adj1" fmla="val 50000"/>
              <a:gd name="adj2" fmla="val 50260"/>
            </a:avLst>
          </a:prstGeom>
          <a:solidFill>
            <a:schemeClr val="accent1"/>
          </a:solidFill>
          <a:ln w="9525" algn="ctr">
            <a:noFill/>
            <a:round/>
            <a:headEnd/>
            <a:tailEnd/>
          </a:ln>
        </p:spPr>
        <p:txBody>
          <a:bodyPr anchor="ctr">
            <a:spAutoFit/>
          </a:bodyPr>
          <a:lstStyle/>
          <a:p>
            <a:pPr algn="ctr"/>
            <a:endParaRPr lang="zh-CN" altLang="en-US" sz="1600" b="1">
              <a:solidFill>
                <a:schemeClr val="accent1">
                  <a:lumMod val="50000"/>
                </a:schemeClr>
              </a:solidFill>
            </a:endParaRPr>
          </a:p>
        </p:txBody>
      </p:sp>
      <p:sp>
        <p:nvSpPr>
          <p:cNvPr id="65" name="下箭头 24"/>
          <p:cNvSpPr>
            <a:spLocks noChangeArrowheads="1"/>
          </p:cNvSpPr>
          <p:nvPr/>
        </p:nvSpPr>
        <p:spPr bwMode="auto">
          <a:xfrm>
            <a:off x="7874743" y="2658436"/>
            <a:ext cx="288000" cy="410587"/>
          </a:xfrm>
          <a:prstGeom prst="downArrow">
            <a:avLst>
              <a:gd name="adj1" fmla="val 50000"/>
              <a:gd name="adj2" fmla="val 50043"/>
            </a:avLst>
          </a:prstGeom>
          <a:solidFill>
            <a:schemeClr val="bg2">
              <a:lumMod val="50000"/>
            </a:schemeClr>
          </a:solidFill>
          <a:ln w="9525" algn="ctr">
            <a:solidFill>
              <a:schemeClr val="tx1">
                <a:lumMod val="75000"/>
                <a:lumOff val="25000"/>
              </a:schemeClr>
            </a:solidFill>
            <a:round/>
            <a:headEnd/>
            <a:tailEnd/>
          </a:ln>
        </p:spPr>
        <p:txBody>
          <a:bodyPr anchor="ctr">
            <a:spAutoFit/>
          </a:bodyPr>
          <a:lstStyle/>
          <a:p>
            <a:pPr algn="ctr"/>
            <a:endParaRPr lang="zh-CN" altLang="en-US" sz="1600" b="1">
              <a:solidFill>
                <a:schemeClr val="accent1">
                  <a:lumMod val="50000"/>
                </a:schemeClr>
              </a:solidFill>
            </a:endParaRPr>
          </a:p>
        </p:txBody>
      </p:sp>
      <p:sp>
        <p:nvSpPr>
          <p:cNvPr id="66" name="文本框 26"/>
          <p:cNvSpPr txBox="1"/>
          <p:nvPr/>
        </p:nvSpPr>
        <p:spPr bwMode="auto">
          <a:xfrm>
            <a:off x="609706" y="3271794"/>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1600" i="0" dirty="0">
                <a:solidFill>
                  <a:srgbClr val="0033CC"/>
                </a:solidFill>
                <a:latin typeface="黑体" panose="02010600030101010101" pitchFamily="2" charset="-122"/>
                <a:ea typeface="黑体" panose="02010600030101010101" pitchFamily="2" charset="-122"/>
              </a:rPr>
              <a:t>数据库</a:t>
            </a:r>
            <a:r>
              <a:rPr lang="zh-CN" altLang="en-US" sz="1600" i="0" dirty="0" smtClean="0">
                <a:solidFill>
                  <a:srgbClr val="0033CC"/>
                </a:solidFill>
                <a:latin typeface="黑体" panose="02010600030101010101" pitchFamily="2" charset="-122"/>
                <a:ea typeface="黑体" panose="02010600030101010101" pitchFamily="2" charset="-122"/>
              </a:rPr>
              <a:t>立项</a:t>
            </a:r>
            <a:endParaRPr lang="en-US" altLang="zh-CN" sz="1600" i="0" dirty="0" smtClean="0">
              <a:solidFill>
                <a:srgbClr val="0033CC"/>
              </a:solidFill>
              <a:latin typeface="黑体" panose="02010600030101010101" pitchFamily="2" charset="-122"/>
              <a:ea typeface="黑体" panose="02010600030101010101" pitchFamily="2" charset="-122"/>
            </a:endParaRPr>
          </a:p>
          <a:p>
            <a:pPr eaLnBrk="0" hangingPunct="0">
              <a:defRPr/>
            </a:pPr>
            <a:r>
              <a:rPr lang="zh-CN" altLang="en-US" sz="1600" i="0" dirty="0" smtClean="0">
                <a:solidFill>
                  <a:schemeClr val="tx1"/>
                </a:solidFill>
                <a:latin typeface="仿宋" panose="02010609060101010101" pitchFamily="49" charset="-122"/>
                <a:ea typeface="仿宋" panose="02010609060101010101" pitchFamily="49" charset="-122"/>
              </a:rPr>
              <a:t>教育部</a:t>
            </a:r>
            <a:r>
              <a:rPr lang="zh-CN" altLang="en-US" sz="1600" i="0" dirty="0">
                <a:solidFill>
                  <a:schemeClr val="tx1"/>
                </a:solidFill>
                <a:latin typeface="仿宋" panose="02010609060101010101" pitchFamily="49" charset="-122"/>
                <a:ea typeface="仿宋" panose="02010609060101010101" pitchFamily="49" charset="-122"/>
              </a:rPr>
              <a:t>成立三个课题组</a:t>
            </a:r>
            <a:r>
              <a:rPr lang="en-US" altLang="zh-CN" sz="1600" i="0" dirty="0" smtClean="0">
                <a:solidFill>
                  <a:schemeClr val="tx1"/>
                </a:solidFill>
                <a:latin typeface="仿宋" panose="02010609060101010101" pitchFamily="49" charset="-122"/>
                <a:ea typeface="仿宋" panose="02010609060101010101" pitchFamily="49" charset="-122"/>
              </a:rPr>
              <a:t>,</a:t>
            </a:r>
            <a:r>
              <a:rPr lang="zh-CN" altLang="en-US" sz="1600" i="0" dirty="0" smtClean="0">
                <a:solidFill>
                  <a:schemeClr val="tx1"/>
                </a:solidFill>
                <a:latin typeface="仿宋" panose="02010609060101010101" pitchFamily="49" charset="-122"/>
                <a:ea typeface="仿宋" panose="02010609060101010101" pitchFamily="49" charset="-122"/>
              </a:rPr>
              <a:t>组织国家高等教育领域有关专家，围绕反映高校教学状态的核心指标开展研究。</a:t>
            </a:r>
            <a:r>
              <a:rPr lang="zh-CN" altLang="en-US" sz="1600" b="1" i="0" dirty="0" smtClean="0">
                <a:solidFill>
                  <a:srgbClr val="FF0000"/>
                </a:solidFill>
                <a:latin typeface="仿宋" panose="02010609060101010101" pitchFamily="49" charset="-122"/>
                <a:ea typeface="仿宋" panose="02010609060101010101" pitchFamily="49" charset="-122"/>
              </a:rPr>
              <a:t>建成数据库</a:t>
            </a:r>
            <a:r>
              <a:rPr lang="en-US" altLang="zh-CN" sz="1600" b="1" i="0" dirty="0" smtClean="0">
                <a:solidFill>
                  <a:srgbClr val="FF0000"/>
                </a:solidFill>
                <a:latin typeface="仿宋" panose="02010609060101010101" pitchFamily="49" charset="-122"/>
                <a:ea typeface="仿宋" panose="02010609060101010101" pitchFamily="49" charset="-122"/>
              </a:rPr>
              <a:t>1.0</a:t>
            </a:r>
            <a:r>
              <a:rPr lang="zh-CN" altLang="en-US" sz="1600" b="1" i="0" dirty="0" smtClean="0">
                <a:solidFill>
                  <a:srgbClr val="FF0000"/>
                </a:solidFill>
                <a:latin typeface="仿宋" panose="02010609060101010101" pitchFamily="49" charset="-122"/>
                <a:ea typeface="仿宋" panose="02010609060101010101" pitchFamily="49" charset="-122"/>
              </a:rPr>
              <a:t>版</a:t>
            </a:r>
            <a:endParaRPr lang="en-US" altLang="zh-CN" sz="1600" b="1" i="0" dirty="0" smtClean="0">
              <a:solidFill>
                <a:srgbClr val="FF0000"/>
              </a:solidFill>
              <a:latin typeface="仿宋" panose="02010609060101010101" pitchFamily="49" charset="-122"/>
              <a:ea typeface="仿宋" panose="02010609060101010101" pitchFamily="49" charset="-122"/>
            </a:endParaRPr>
          </a:p>
          <a:p>
            <a:pPr eaLnBrk="0" hangingPunct="0">
              <a:defRPr/>
            </a:pPr>
            <a:endParaRPr lang="en-US" altLang="zh-CN" sz="1600" dirty="0" smtClean="0">
              <a:solidFill>
                <a:schemeClr val="tx1"/>
              </a:solidFill>
              <a:latin typeface="仿宋" panose="02010609060101010101" pitchFamily="49" charset="-122"/>
              <a:ea typeface="仿宋" panose="02010609060101010101" pitchFamily="49" charset="-122"/>
            </a:endParaRPr>
          </a:p>
          <a:p>
            <a:pPr eaLnBrk="0" hangingPunct="0">
              <a:defRPr/>
            </a:pPr>
            <a:endParaRPr lang="en-US" altLang="zh-CN" sz="1600" i="0" dirty="0" smtClean="0">
              <a:solidFill>
                <a:schemeClr val="tx1"/>
              </a:solidFill>
              <a:latin typeface="仿宋" panose="02010609060101010101" pitchFamily="49" charset="-122"/>
              <a:ea typeface="仿宋" panose="02010609060101010101" pitchFamily="49" charset="-122"/>
            </a:endParaRPr>
          </a:p>
        </p:txBody>
      </p:sp>
      <p:sp>
        <p:nvSpPr>
          <p:cNvPr id="67" name="文本框 28"/>
          <p:cNvSpPr txBox="1"/>
          <p:nvPr/>
        </p:nvSpPr>
        <p:spPr bwMode="auto">
          <a:xfrm>
            <a:off x="2277008"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1600" i="0" dirty="0" smtClean="0">
                <a:solidFill>
                  <a:srgbClr val="0033CC"/>
                </a:solidFill>
                <a:latin typeface="黑体" panose="02010600030101010101" pitchFamily="2" charset="-122"/>
                <a:ea typeface="黑体" panose="02010600030101010101" pitchFamily="2" charset="-122"/>
              </a:rPr>
              <a:t>数据试采集</a:t>
            </a:r>
            <a:endParaRPr lang="en-US" altLang="zh-CN" sz="1600" i="0" dirty="0">
              <a:solidFill>
                <a:srgbClr val="0033CC"/>
              </a:solidFill>
              <a:latin typeface="黑体" panose="02010600030101010101" pitchFamily="2" charset="-122"/>
              <a:ea typeface="黑体" panose="02010600030101010101" pitchFamily="2" charset="-122"/>
            </a:endParaRPr>
          </a:p>
          <a:p>
            <a:pPr algn="just" eaLnBrk="0" hangingPunct="0">
              <a:defRPr/>
            </a:pPr>
            <a:r>
              <a:rPr lang="zh-CN" altLang="en-US" sz="1600" i="0" dirty="0" smtClean="0">
                <a:solidFill>
                  <a:schemeClr val="tx1"/>
                </a:solidFill>
                <a:latin typeface="仿宋" panose="02010609060101010101" pitchFamily="49" charset="-122"/>
                <a:ea typeface="仿宋" panose="02010609060101010101" pitchFamily="49" charset="-122"/>
              </a:rPr>
              <a:t>在</a:t>
            </a:r>
            <a:r>
              <a:rPr lang="en-US" altLang="zh-CN" sz="1600" i="0" dirty="0" smtClean="0">
                <a:solidFill>
                  <a:schemeClr val="tx1"/>
                </a:solidFill>
                <a:latin typeface="仿宋" panose="02010609060101010101" pitchFamily="49" charset="-122"/>
                <a:ea typeface="仿宋" panose="02010609060101010101" pitchFamily="49" charset="-122"/>
              </a:rPr>
              <a:t>23</a:t>
            </a:r>
            <a:r>
              <a:rPr lang="zh-CN" altLang="en-US" sz="1600" i="0" dirty="0" smtClean="0">
                <a:solidFill>
                  <a:schemeClr val="tx1"/>
                </a:solidFill>
                <a:latin typeface="仿宋" panose="02010609060101010101" pitchFamily="49" charset="-122"/>
                <a:ea typeface="仿宋" panose="02010609060101010101" pitchFamily="49" charset="-122"/>
              </a:rPr>
              <a:t>所新建</a:t>
            </a:r>
            <a:r>
              <a:rPr lang="zh-CN" altLang="en-US" sz="1600" i="0" dirty="0">
                <a:solidFill>
                  <a:schemeClr val="tx1"/>
                </a:solidFill>
                <a:latin typeface="仿宋" panose="02010609060101010101" pitchFamily="49" charset="-122"/>
                <a:ea typeface="仿宋" panose="02010609060101010101" pitchFamily="49" charset="-122"/>
              </a:rPr>
              <a:t>本科和老大学</a:t>
            </a:r>
            <a:r>
              <a:rPr lang="zh-CN" altLang="en-US" sz="1600" i="0" dirty="0" smtClean="0">
                <a:solidFill>
                  <a:schemeClr val="tx1"/>
                </a:solidFill>
                <a:latin typeface="仿宋" panose="02010609060101010101" pitchFamily="49" charset="-122"/>
                <a:ea typeface="仿宋" panose="02010609060101010101" pitchFamily="49" charset="-122"/>
              </a:rPr>
              <a:t>进行</a:t>
            </a:r>
            <a:r>
              <a:rPr lang="en-US" altLang="zh-CN" sz="1600" i="0" dirty="0" smtClean="0">
                <a:solidFill>
                  <a:schemeClr val="tx1"/>
                </a:solidFill>
                <a:latin typeface="仿宋" panose="02010609060101010101" pitchFamily="49" charset="-122"/>
                <a:ea typeface="仿宋" panose="02010609060101010101" pitchFamily="49" charset="-122"/>
              </a:rPr>
              <a:t>6</a:t>
            </a:r>
            <a:r>
              <a:rPr lang="zh-CN" altLang="en-US" sz="1600" dirty="0" smtClean="0">
                <a:solidFill>
                  <a:schemeClr val="tx1"/>
                </a:solidFill>
                <a:latin typeface="仿宋" panose="02010609060101010101" pitchFamily="49" charset="-122"/>
                <a:ea typeface="仿宋" panose="02010609060101010101" pitchFamily="49" charset="-122"/>
              </a:rPr>
              <a:t>批</a:t>
            </a:r>
            <a:r>
              <a:rPr lang="zh-CN" altLang="en-US" sz="1600" i="0" dirty="0" smtClean="0">
                <a:solidFill>
                  <a:schemeClr val="tx1"/>
                </a:solidFill>
                <a:latin typeface="仿宋" panose="02010609060101010101" pitchFamily="49" charset="-122"/>
                <a:ea typeface="仿宋" panose="02010609060101010101" pitchFamily="49" charset="-122"/>
              </a:rPr>
              <a:t>试采</a:t>
            </a:r>
            <a:r>
              <a:rPr lang="zh-CN" altLang="en-US" sz="1600" i="0" dirty="0">
                <a:solidFill>
                  <a:schemeClr val="tx1"/>
                </a:solidFill>
                <a:latin typeface="仿宋" panose="02010609060101010101" pitchFamily="49" charset="-122"/>
                <a:ea typeface="仿宋" panose="02010609060101010101" pitchFamily="49" charset="-122"/>
              </a:rPr>
              <a:t>集。召开研讨会十数次，参与征求意见专家近千人次，收集整理建议上万</a:t>
            </a:r>
            <a:r>
              <a:rPr lang="zh-CN" altLang="en-US" sz="1600" i="0" dirty="0" smtClean="0">
                <a:solidFill>
                  <a:schemeClr val="tx1"/>
                </a:solidFill>
                <a:latin typeface="仿宋" panose="02010609060101010101" pitchFamily="49" charset="-122"/>
                <a:ea typeface="仿宋" panose="02010609060101010101" pitchFamily="49" charset="-122"/>
              </a:rPr>
              <a:t>条，</a:t>
            </a:r>
            <a:r>
              <a:rPr lang="zh-CN" altLang="en-US" sz="1600" b="1" i="0" dirty="0" smtClean="0">
                <a:solidFill>
                  <a:schemeClr val="tx1"/>
                </a:solidFill>
                <a:latin typeface="仿宋" panose="02010609060101010101" pitchFamily="49" charset="-122"/>
                <a:ea typeface="仿宋" panose="02010609060101010101" pitchFamily="49" charset="-122"/>
              </a:rPr>
              <a:t>数据库系统稳定运行</a:t>
            </a:r>
            <a:endParaRPr lang="en-US" altLang="zh-CN" sz="1600" b="1" i="0" dirty="0">
              <a:solidFill>
                <a:schemeClr val="tx1"/>
              </a:solidFill>
              <a:latin typeface="仿宋" panose="02010609060101010101" pitchFamily="49" charset="-122"/>
              <a:ea typeface="仿宋" panose="02010609060101010101" pitchFamily="49" charset="-122"/>
            </a:endParaRPr>
          </a:p>
          <a:p>
            <a:pPr eaLnBrk="0" hangingPunct="0">
              <a:defRPr/>
            </a:pPr>
            <a:endParaRPr lang="en-US" altLang="zh-CN" sz="1600" i="0" dirty="0">
              <a:solidFill>
                <a:schemeClr val="tx1"/>
              </a:solidFill>
              <a:latin typeface="仿宋" panose="02010609060101010101" pitchFamily="49" charset="-122"/>
              <a:ea typeface="仿宋" panose="02010609060101010101" pitchFamily="49" charset="-122"/>
            </a:endParaRPr>
          </a:p>
        </p:txBody>
      </p:sp>
      <p:sp>
        <p:nvSpPr>
          <p:cNvPr id="68" name="文本框 30"/>
          <p:cNvSpPr txBox="1"/>
          <p:nvPr/>
        </p:nvSpPr>
        <p:spPr bwMode="auto">
          <a:xfrm>
            <a:off x="3954957"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1600" i="0" dirty="0">
                <a:solidFill>
                  <a:srgbClr val="0033CC"/>
                </a:solidFill>
                <a:latin typeface="黑体" panose="02010600030101010101" pitchFamily="2" charset="-122"/>
                <a:ea typeface="黑体" panose="02010600030101010101" pitchFamily="2" charset="-122"/>
              </a:rPr>
              <a:t>建立年采制度</a:t>
            </a:r>
            <a:endParaRPr lang="en-US" altLang="zh-CN" sz="1600" i="0" dirty="0">
              <a:solidFill>
                <a:srgbClr val="0033CC"/>
              </a:solidFill>
              <a:latin typeface="黑体" panose="02010600030101010101" pitchFamily="2" charset="-122"/>
              <a:ea typeface="黑体" panose="02010600030101010101" pitchFamily="2" charset="-122"/>
            </a:endParaRPr>
          </a:p>
          <a:p>
            <a:pPr algn="just" eaLnBrk="0" hangingPunct="0">
              <a:defRPr/>
            </a:pPr>
            <a:r>
              <a:rPr lang="zh-CN" altLang="en-US" sz="1600" i="0" dirty="0">
                <a:solidFill>
                  <a:schemeClr val="tx1"/>
                </a:solidFill>
                <a:latin typeface="仿宋" panose="02010609060101010101" pitchFamily="49" charset="-122"/>
                <a:ea typeface="仿宋" panose="02010609060101010101" pitchFamily="49" charset="-122"/>
              </a:rPr>
              <a:t>在全国新建本科院校建立年度采集制度</a:t>
            </a:r>
            <a:r>
              <a:rPr lang="zh-CN" altLang="en-US" sz="1600" i="0" dirty="0" smtClean="0">
                <a:solidFill>
                  <a:schemeClr val="tx1"/>
                </a:solidFill>
                <a:latin typeface="仿宋" panose="02010609060101010101" pitchFamily="49" charset="-122"/>
                <a:ea typeface="仿宋" panose="02010609060101010101" pitchFamily="49" charset="-122"/>
              </a:rPr>
              <a:t>；在新建本科院校合格评估中，尝试使用信息化服务，为专家提供</a:t>
            </a:r>
            <a:r>
              <a:rPr lang="en-US" altLang="zh-CN" sz="1600" i="0" dirty="0" smtClean="0">
                <a:solidFill>
                  <a:schemeClr val="tx1"/>
                </a:solidFill>
                <a:latin typeface="仿宋" panose="02010609060101010101" pitchFamily="49" charset="-122"/>
                <a:ea typeface="仿宋" panose="02010609060101010101" pitchFamily="49" charset="-122"/>
              </a:rPr>
              <a:t>《</a:t>
            </a:r>
            <a:r>
              <a:rPr lang="zh-CN" altLang="en-US" sz="1600" i="0" dirty="0" smtClean="0">
                <a:solidFill>
                  <a:schemeClr val="tx1"/>
                </a:solidFill>
                <a:latin typeface="仿宋" panose="02010609060101010101" pitchFamily="49" charset="-122"/>
                <a:ea typeface="仿宋" panose="02010609060101010101" pitchFamily="49" charset="-122"/>
              </a:rPr>
              <a:t>评估数据分析报告</a:t>
            </a:r>
            <a:r>
              <a:rPr lang="en-US" altLang="zh-CN" sz="1600" i="0" dirty="0" smtClean="0">
                <a:solidFill>
                  <a:schemeClr val="tx1"/>
                </a:solidFill>
                <a:latin typeface="仿宋" panose="02010609060101010101" pitchFamily="49" charset="-122"/>
                <a:ea typeface="仿宋" panose="02010609060101010101" pitchFamily="49" charset="-122"/>
              </a:rPr>
              <a:t>》</a:t>
            </a:r>
            <a:r>
              <a:rPr lang="zh-CN" altLang="en-US" sz="1600" i="0" dirty="0" smtClean="0">
                <a:solidFill>
                  <a:schemeClr val="tx1"/>
                </a:solidFill>
                <a:latin typeface="仿宋" panose="02010609060101010101" pitchFamily="49" charset="-122"/>
                <a:ea typeface="仿宋" panose="02010609060101010101" pitchFamily="49" charset="-122"/>
              </a:rPr>
              <a:t>。</a:t>
            </a:r>
            <a:endParaRPr lang="en-US" altLang="zh-CN" sz="1600" i="0" dirty="0" smtClean="0">
              <a:solidFill>
                <a:schemeClr val="tx1"/>
              </a:solidFill>
              <a:latin typeface="仿宋" panose="02010609060101010101" pitchFamily="49" charset="-122"/>
              <a:ea typeface="仿宋" panose="02010609060101010101" pitchFamily="49" charset="-122"/>
            </a:endParaRPr>
          </a:p>
          <a:p>
            <a:pPr algn="just" eaLnBrk="0" hangingPunct="0">
              <a:defRPr/>
            </a:pPr>
            <a:endParaRPr lang="en-US" altLang="zh-CN" sz="1600" i="0" dirty="0">
              <a:solidFill>
                <a:schemeClr val="tx1"/>
              </a:solidFill>
              <a:latin typeface="仿宋" panose="02010609060101010101" pitchFamily="49" charset="-122"/>
              <a:ea typeface="仿宋" panose="02010609060101010101" pitchFamily="49" charset="-122"/>
            </a:endParaRPr>
          </a:p>
        </p:txBody>
      </p:sp>
      <p:sp>
        <p:nvSpPr>
          <p:cNvPr id="69" name="文本框 31"/>
          <p:cNvSpPr txBox="1"/>
          <p:nvPr/>
        </p:nvSpPr>
        <p:spPr bwMode="auto">
          <a:xfrm>
            <a:off x="5653373"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defRPr/>
            </a:pPr>
            <a:r>
              <a:rPr lang="zh-CN" altLang="en-US" sz="1600" i="0" dirty="0">
                <a:solidFill>
                  <a:srgbClr val="0033CC"/>
                </a:solidFill>
                <a:latin typeface="黑体" panose="02010600030101010101" pitchFamily="2" charset="-122"/>
                <a:ea typeface="黑体" panose="02010600030101010101" pitchFamily="2" charset="-122"/>
              </a:rPr>
              <a:t>研制数据库</a:t>
            </a:r>
            <a:r>
              <a:rPr lang="en-US" altLang="zh-CN" sz="1600" i="0" dirty="0" smtClean="0">
                <a:solidFill>
                  <a:srgbClr val="0033CC"/>
                </a:solidFill>
                <a:latin typeface="黑体" panose="02010600030101010101" pitchFamily="2" charset="-122"/>
                <a:ea typeface="黑体" panose="02010600030101010101" pitchFamily="2" charset="-122"/>
              </a:rPr>
              <a:t>2.0</a:t>
            </a:r>
            <a:r>
              <a:rPr lang="zh-CN" altLang="zh-CN" sz="1600" i="0" dirty="0" smtClean="0">
                <a:solidFill>
                  <a:schemeClr val="tx1"/>
                </a:solidFill>
                <a:latin typeface="仿宋" panose="02010609060101010101" pitchFamily="49" charset="-122"/>
                <a:ea typeface="仿宋" panose="02010609060101010101" pitchFamily="49" charset="-122"/>
              </a:rPr>
              <a:t>为</a:t>
            </a:r>
            <a:r>
              <a:rPr lang="zh-CN" altLang="zh-CN" sz="1600" i="0" dirty="0">
                <a:solidFill>
                  <a:schemeClr val="tx1"/>
                </a:solidFill>
                <a:latin typeface="仿宋" panose="02010609060101010101" pitchFamily="49" charset="-122"/>
                <a:ea typeface="仿宋" panose="02010609060101010101" pitchFamily="49" charset="-122"/>
              </a:rPr>
              <a:t>更好实现常态监测，拓展应用范围，服务政府和高校，在</a:t>
            </a:r>
            <a:r>
              <a:rPr lang="zh-CN" altLang="en-US" sz="1600" i="0" dirty="0">
                <a:solidFill>
                  <a:schemeClr val="tx1"/>
                </a:solidFill>
                <a:latin typeface="仿宋" panose="02010609060101010101" pitchFamily="49" charset="-122"/>
                <a:ea typeface="仿宋" panose="02010609060101010101" pitchFamily="49" charset="-122"/>
              </a:rPr>
              <a:t>原</a:t>
            </a:r>
            <a:r>
              <a:rPr lang="zh-CN" altLang="zh-CN" sz="1600" i="0" dirty="0">
                <a:solidFill>
                  <a:schemeClr val="tx1"/>
                </a:solidFill>
                <a:latin typeface="仿宋" panose="02010609060101010101" pitchFamily="49" charset="-122"/>
                <a:ea typeface="仿宋" panose="02010609060101010101" pitchFamily="49" charset="-122"/>
              </a:rPr>
              <a:t>有数据库和数据采集工作成果的基础上，建成了适用于国家、省市、高校的</a:t>
            </a:r>
            <a:r>
              <a:rPr lang="en-US" altLang="zh-CN" sz="1600" b="1" i="0" dirty="0">
                <a:solidFill>
                  <a:srgbClr val="FF0000"/>
                </a:solidFill>
                <a:latin typeface="仿宋" panose="02010609060101010101" pitchFamily="49" charset="-122"/>
                <a:ea typeface="仿宋" panose="02010609060101010101" pitchFamily="49" charset="-122"/>
              </a:rPr>
              <a:t>2.0</a:t>
            </a:r>
            <a:r>
              <a:rPr lang="zh-CN" altLang="zh-CN" sz="1600" b="1" i="0" dirty="0" smtClean="0">
                <a:solidFill>
                  <a:srgbClr val="FF0000"/>
                </a:solidFill>
                <a:latin typeface="仿宋" panose="02010609060101010101" pitchFamily="49" charset="-122"/>
                <a:ea typeface="仿宋" panose="02010609060101010101" pitchFamily="49" charset="-122"/>
              </a:rPr>
              <a:t>版</a:t>
            </a:r>
            <a:r>
              <a:rPr lang="zh-CN" altLang="en-US" sz="1600" b="1" i="0" dirty="0" smtClean="0">
                <a:solidFill>
                  <a:srgbClr val="FF0000"/>
                </a:solidFill>
                <a:latin typeface="仿宋" panose="02010609060101010101" pitchFamily="49" charset="-122"/>
                <a:ea typeface="仿宋" panose="02010609060101010101" pitchFamily="49" charset="-122"/>
              </a:rPr>
              <a:t>，重应用</a:t>
            </a:r>
            <a:endParaRPr lang="en-US" altLang="zh-CN" sz="1600" b="1" i="0" dirty="0">
              <a:solidFill>
                <a:srgbClr val="FF0000"/>
              </a:solidFill>
              <a:latin typeface="仿宋" panose="02010609060101010101" pitchFamily="49" charset="-122"/>
              <a:ea typeface="仿宋" panose="02010609060101010101" pitchFamily="49" charset="-122"/>
            </a:endParaRPr>
          </a:p>
        </p:txBody>
      </p:sp>
      <p:sp>
        <p:nvSpPr>
          <p:cNvPr id="70" name="文本框 13"/>
          <p:cNvSpPr txBox="1">
            <a:spLocks noChangeArrowheads="1"/>
          </p:cNvSpPr>
          <p:nvPr/>
        </p:nvSpPr>
        <p:spPr bwMode="auto">
          <a:xfrm>
            <a:off x="7274397" y="1875645"/>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2015</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71" name="下箭头 24"/>
          <p:cNvSpPr>
            <a:spLocks noChangeArrowheads="1"/>
          </p:cNvSpPr>
          <p:nvPr/>
        </p:nvSpPr>
        <p:spPr bwMode="auto">
          <a:xfrm>
            <a:off x="6239682" y="2638254"/>
            <a:ext cx="288000" cy="410587"/>
          </a:xfrm>
          <a:prstGeom prst="downArrow">
            <a:avLst>
              <a:gd name="adj1" fmla="val 50000"/>
              <a:gd name="adj2" fmla="val 50043"/>
            </a:avLst>
          </a:prstGeom>
          <a:solidFill>
            <a:schemeClr val="accent1"/>
          </a:solidFill>
          <a:ln w="9525" algn="ctr">
            <a:noFill/>
            <a:round/>
            <a:headEnd/>
            <a:tailEnd/>
          </a:ln>
        </p:spPr>
        <p:txBody>
          <a:bodyPr anchor="ctr">
            <a:spAutoFit/>
          </a:bodyPr>
          <a:lstStyle/>
          <a:p>
            <a:pPr algn="ctr"/>
            <a:endParaRPr lang="zh-CN" altLang="en-US" sz="1600" b="1">
              <a:solidFill>
                <a:schemeClr val="accent1">
                  <a:lumMod val="50000"/>
                </a:schemeClr>
              </a:solidFill>
            </a:endParaRPr>
          </a:p>
        </p:txBody>
      </p:sp>
      <p:sp>
        <p:nvSpPr>
          <p:cNvPr id="72" name="文本框 31"/>
          <p:cNvSpPr txBox="1"/>
          <p:nvPr/>
        </p:nvSpPr>
        <p:spPr bwMode="auto">
          <a:xfrm>
            <a:off x="7347569"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defRPr/>
            </a:pPr>
            <a:r>
              <a:rPr lang="zh-CN" altLang="en-US" sz="1600" i="0" dirty="0" smtClean="0">
                <a:solidFill>
                  <a:srgbClr val="0033CC"/>
                </a:solidFill>
                <a:latin typeface="黑体" panose="02010600030101010101" pitchFamily="2" charset="-122"/>
                <a:ea typeface="黑体" panose="02010600030101010101" pitchFamily="2" charset="-122"/>
              </a:rPr>
              <a:t>升级质量监测平台</a:t>
            </a:r>
            <a:endParaRPr lang="en-US" altLang="zh-CN" sz="1600" i="0" dirty="0" smtClean="0">
              <a:solidFill>
                <a:srgbClr val="0033CC"/>
              </a:solidFill>
              <a:latin typeface="黑体" panose="02010600030101010101" pitchFamily="2" charset="-122"/>
              <a:ea typeface="黑体" panose="02010600030101010101" pitchFamily="2" charset="-122"/>
            </a:endParaRPr>
          </a:p>
          <a:p>
            <a:pPr algn="just" eaLnBrk="0" hangingPunct="0">
              <a:defRPr/>
            </a:pPr>
            <a:r>
              <a:rPr lang="zh-CN" altLang="en-US" sz="1600" i="0" dirty="0" smtClean="0">
                <a:solidFill>
                  <a:schemeClr val="tx1"/>
                </a:solidFill>
                <a:latin typeface="仿宋" panose="02010609060101010101" pitchFamily="49" charset="-122"/>
                <a:ea typeface="仿宋" panose="02010609060101010101" pitchFamily="49" charset="-122"/>
              </a:rPr>
              <a:t>根据部领导的最新指示，拓展数据范围，增强分析功能，将其升级为高等教育质量监测平台（</a:t>
            </a:r>
            <a:r>
              <a:rPr lang="en-US" altLang="zh-CN" sz="1600" b="1" i="0" dirty="0" smtClean="0">
                <a:solidFill>
                  <a:srgbClr val="FF0000"/>
                </a:solidFill>
                <a:latin typeface="仿宋" panose="02010609060101010101" pitchFamily="49" charset="-122"/>
                <a:ea typeface="仿宋" panose="02010609060101010101" pitchFamily="49" charset="-122"/>
              </a:rPr>
              <a:t>3.0</a:t>
            </a:r>
            <a:r>
              <a:rPr lang="zh-CN" altLang="en-US" sz="1600" b="1" i="0" smtClean="0">
                <a:solidFill>
                  <a:srgbClr val="FF0000"/>
                </a:solidFill>
                <a:latin typeface="仿宋" panose="02010609060101010101" pitchFamily="49" charset="-122"/>
                <a:ea typeface="仿宋" panose="02010609060101010101" pitchFamily="49" charset="-122"/>
              </a:rPr>
              <a:t>版），</a:t>
            </a:r>
            <a:r>
              <a:rPr lang="zh-CN" altLang="en-US" sz="1600" i="0" smtClean="0">
                <a:solidFill>
                  <a:schemeClr val="tx1"/>
                </a:solidFill>
                <a:latin typeface="仿宋" panose="02010609060101010101" pitchFamily="49" charset="-122"/>
                <a:ea typeface="仿宋" panose="02010609060101010101" pitchFamily="49" charset="-122"/>
              </a:rPr>
              <a:t>对</a:t>
            </a:r>
            <a:r>
              <a:rPr lang="zh-CN" altLang="en-US" sz="1600" i="0" dirty="0">
                <a:solidFill>
                  <a:schemeClr val="tx1"/>
                </a:solidFill>
                <a:latin typeface="仿宋" panose="02010609060101010101" pitchFamily="49" charset="-122"/>
                <a:ea typeface="仿宋" panose="02010609060101010101" pitchFamily="49" charset="-122"/>
              </a:rPr>
              <a:t>国家高等教育质进行基本监测。</a:t>
            </a:r>
            <a:endParaRPr lang="en-US" altLang="zh-CN" sz="1600" i="0" dirty="0">
              <a:solidFill>
                <a:schemeClr val="tx1"/>
              </a:solidFill>
              <a:latin typeface="仿宋" panose="02010609060101010101" pitchFamily="49" charset="-122"/>
              <a:ea typeface="仿宋" panose="02010609060101010101" pitchFamily="49" charset="-122"/>
            </a:endParaRPr>
          </a:p>
        </p:txBody>
      </p:sp>
      <p:sp>
        <p:nvSpPr>
          <p:cNvPr id="73" name="文本框 13"/>
          <p:cNvSpPr txBox="1">
            <a:spLocks noChangeArrowheads="1"/>
          </p:cNvSpPr>
          <p:nvPr/>
        </p:nvSpPr>
        <p:spPr bwMode="auto">
          <a:xfrm>
            <a:off x="8056932" y="1879567"/>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2016</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565380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a:latin typeface="+mn-lt"/>
                <a:ea typeface="宋体" panose="02010600030101010101" pitchFamily="2" charset="-122"/>
              </a:rPr>
              <a:t>1. </a:t>
            </a:r>
            <a:r>
              <a:rPr lang="zh-CN" altLang="en-US" i="0">
                <a:latin typeface="+mn-lt"/>
                <a:ea typeface="宋体" panose="02010600030101010101" pitchFamily="2" charset="-122"/>
              </a:rPr>
              <a:t>表</a:t>
            </a:r>
            <a:r>
              <a:rPr lang="en-US" altLang="zh-CN" i="0">
                <a:latin typeface="+mn-lt"/>
                <a:ea typeface="宋体" panose="02010600030101010101" pitchFamily="2" charset="-122"/>
              </a:rPr>
              <a:t>5-1-1  </a:t>
            </a:r>
            <a:r>
              <a:rPr lang="zh-CN" altLang="en-US" i="0">
                <a:latin typeface="+mn-lt"/>
                <a:ea typeface="宋体" panose="02010600030101010101" pitchFamily="2" charset="-122"/>
              </a:rPr>
              <a:t>开课情况  （学年）</a:t>
            </a:r>
          </a:p>
        </p:txBody>
      </p:sp>
      <p:sp>
        <p:nvSpPr>
          <p:cNvPr id="97284" name="Rectangle 1"/>
          <p:cNvSpPr>
            <a:spLocks noChangeArrowheads="1"/>
          </p:cNvSpPr>
          <p:nvPr/>
        </p:nvSpPr>
        <p:spPr bwMode="auto">
          <a:xfrm>
            <a:off x="287990" y="3284984"/>
            <a:ext cx="8586788" cy="307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marL="0" indent="0">
              <a:spcBef>
                <a:spcPct val="0"/>
              </a:spcBef>
              <a:buNone/>
            </a:pPr>
            <a:r>
              <a:rPr lang="zh-CN" altLang="en-US" sz="2200" i="0" dirty="0" smtClean="0">
                <a:solidFill>
                  <a:srgbClr val="FF0000"/>
                </a:solidFill>
                <a:latin typeface="+mn-lt"/>
                <a:ea typeface="+mj-ea"/>
                <a:cs typeface="楷体" panose="02010609060101010101" pitchFamily="49" charset="-122"/>
              </a:rPr>
              <a:t>统计学年</a:t>
            </a:r>
            <a:r>
              <a:rPr lang="zh-CN" altLang="en-US" sz="2200" i="0" dirty="0">
                <a:solidFill>
                  <a:srgbClr val="FF0000"/>
                </a:solidFill>
                <a:latin typeface="+mn-lt"/>
                <a:ea typeface="+mj-ea"/>
                <a:cs typeface="楷体" panose="02010609060101010101" pitchFamily="49" charset="-122"/>
              </a:rPr>
              <a:t>内开设</a:t>
            </a:r>
            <a:r>
              <a:rPr lang="zh-CN" altLang="en-US" sz="2200" i="0" dirty="0" smtClean="0">
                <a:solidFill>
                  <a:srgbClr val="FF0000"/>
                </a:solidFill>
                <a:latin typeface="+mn-lt"/>
                <a:ea typeface="+mj-ea"/>
                <a:cs typeface="楷体" panose="02010609060101010101" pitchFamily="49" charset="-122"/>
              </a:rPr>
              <a:t>的本科课</a:t>
            </a:r>
            <a:r>
              <a:rPr lang="zh-CN" altLang="en-US" sz="2200" i="0" dirty="0">
                <a:solidFill>
                  <a:srgbClr val="FF0000"/>
                </a:solidFill>
                <a:latin typeface="+mn-lt"/>
                <a:ea typeface="+mj-ea"/>
                <a:cs typeface="楷体" panose="02010609060101010101" pitchFamily="49" charset="-122"/>
              </a:rPr>
              <a:t>程。</a:t>
            </a:r>
            <a:endParaRPr lang="en-US" altLang="zh-CN" sz="2200" i="0" dirty="0">
              <a:solidFill>
                <a:srgbClr val="FF0000"/>
              </a:solidFill>
              <a:latin typeface="+mn-lt"/>
              <a:ea typeface="+mj-ea"/>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“开课号”</a:t>
            </a:r>
            <a:r>
              <a:rPr lang="zh-CN" altLang="en-US" sz="2200" i="0" dirty="0">
                <a:latin typeface="+mn-lt"/>
                <a:ea typeface="仿宋" panose="02010609060101010101" pitchFamily="49" charset="-122"/>
                <a:cs typeface="楷体" panose="02010609060101010101" pitchFamily="49" charset="-122"/>
              </a:rPr>
              <a:t>为教学班的编号，是唯一的，对应门次； </a:t>
            </a:r>
            <a:endParaRPr lang="en-US" altLang="zh-CN" sz="2200" i="0" dirty="0" smtClean="0">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“课程号”</a:t>
            </a:r>
            <a:r>
              <a:rPr lang="zh-CN" altLang="en-US" sz="2200" i="0" dirty="0">
                <a:latin typeface="+mn-lt"/>
                <a:ea typeface="仿宋" panose="02010609060101010101" pitchFamily="49" charset="-122"/>
                <a:cs typeface="楷体" panose="02010609060101010101" pitchFamily="49" charset="-122"/>
              </a:rPr>
              <a:t>是对课程本身的编号，对应课程名称，也对应课程门数，在本表中可以重复。</a:t>
            </a:r>
          </a:p>
          <a:p>
            <a:pPr>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“授课方式”</a:t>
            </a:r>
            <a:r>
              <a:rPr lang="zh-CN" altLang="en-US" sz="2200" i="0" dirty="0" smtClean="0">
                <a:latin typeface="+mn-lt"/>
                <a:ea typeface="仿宋" panose="02010609060101010101" pitchFamily="49" charset="-122"/>
                <a:cs typeface="楷体" panose="02010609060101010101" pitchFamily="49" charset="-122"/>
              </a:rPr>
              <a:t>中</a:t>
            </a:r>
            <a:r>
              <a:rPr lang="zh-CN" altLang="en-US" sz="2200" i="0" dirty="0">
                <a:latin typeface="+mn-lt"/>
                <a:ea typeface="仿宋" panose="02010609060101010101" pitchFamily="49" charset="-122"/>
                <a:cs typeface="楷体" panose="02010609060101010101" pitchFamily="49" charset="-122"/>
              </a:rPr>
              <a:t>的双语、全外语授课均不含语言类专业的语言课</a:t>
            </a:r>
            <a:r>
              <a:rPr lang="zh-CN" altLang="en-US" sz="2200" i="0" dirty="0" smtClean="0">
                <a:latin typeface="+mn-lt"/>
                <a:ea typeface="仿宋" panose="02010609060101010101" pitchFamily="49" charset="-122"/>
                <a:cs typeface="楷体" panose="02010609060101010101" pitchFamily="49" charset="-122"/>
              </a:rPr>
              <a:t>程。</a:t>
            </a:r>
            <a:endParaRPr lang="zh-CN" altLang="en-US" sz="2200" i="0" dirty="0">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多位授课教师授同一门次课程时，填报时用</a:t>
            </a:r>
            <a:r>
              <a:rPr lang="zh-CN" altLang="en-US" sz="2200" i="0" dirty="0">
                <a:solidFill>
                  <a:srgbClr val="FF0000"/>
                </a:solidFill>
                <a:latin typeface="+mn-lt"/>
                <a:ea typeface="+mj-ea"/>
                <a:cs typeface="楷体" panose="02010609060101010101" pitchFamily="49" charset="-122"/>
              </a:rPr>
              <a:t>英文分号</a:t>
            </a:r>
            <a:r>
              <a:rPr lang="zh-CN" altLang="en-US" sz="2200" i="0" dirty="0">
                <a:latin typeface="+mn-lt"/>
                <a:ea typeface="仿宋" panose="02010609060101010101" pitchFamily="49" charset="-122"/>
                <a:cs typeface="楷体" panose="02010609060101010101" pitchFamily="49" charset="-122"/>
              </a:rPr>
              <a:t>隔开。</a:t>
            </a:r>
          </a:p>
          <a:p>
            <a:pPr>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培养计划内实际开设的本科</a:t>
            </a:r>
            <a:r>
              <a:rPr lang="zh-CN" altLang="en-US" sz="2200" i="0" dirty="0">
                <a:solidFill>
                  <a:srgbClr val="FF0000"/>
                </a:solidFill>
                <a:latin typeface="+mn-lt"/>
                <a:ea typeface="+mj-ea"/>
                <a:cs typeface="楷体" panose="02010609060101010101" pitchFamily="49" charset="-122"/>
              </a:rPr>
              <a:t>网络课程</a:t>
            </a:r>
            <a:r>
              <a:rPr lang="zh-CN" altLang="en-US" sz="2200" i="0" dirty="0">
                <a:latin typeface="+mn-lt"/>
                <a:ea typeface="仿宋" panose="02010609060101010101" pitchFamily="49" charset="-122"/>
                <a:cs typeface="楷体" panose="02010609060101010101" pitchFamily="49" charset="-122"/>
              </a:rPr>
              <a:t>纳入统计。</a:t>
            </a:r>
          </a:p>
          <a:p>
            <a:pPr>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“使用教材</a:t>
            </a:r>
            <a:r>
              <a:rPr lang="zh-CN" altLang="en-US" sz="2200" i="0" dirty="0" smtClean="0">
                <a:latin typeface="+mn-lt"/>
                <a:ea typeface="+mj-ea"/>
                <a:cs typeface="楷体" panose="02010609060101010101" pitchFamily="49" charset="-122"/>
              </a:rPr>
              <a:t>”</a:t>
            </a:r>
            <a:r>
              <a:rPr lang="zh-CN" altLang="en-US" sz="2200" i="0" dirty="0" smtClean="0">
                <a:latin typeface="+mn-lt"/>
                <a:ea typeface="仿宋" panose="02010609060101010101" pitchFamily="49" charset="-122"/>
                <a:cs typeface="楷体" panose="02010609060101010101" pitchFamily="49" charset="-122"/>
              </a:rPr>
              <a:t>为</a:t>
            </a:r>
            <a:r>
              <a:rPr lang="zh-CN" altLang="en-US" sz="2200" i="0" dirty="0">
                <a:latin typeface="+mn-lt"/>
                <a:ea typeface="仿宋" panose="02010609060101010101" pitchFamily="49" charset="-122"/>
                <a:cs typeface="楷体" panose="02010609060101010101" pitchFamily="49" charset="-122"/>
              </a:rPr>
              <a:t>必填项，如课程无教材，则选择“无”。</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900" y="1914359"/>
            <a:ext cx="8420100"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9331" name="文本框 3"/>
          <p:cNvSpPr txBox="1">
            <a:spLocks noChangeArrowheads="1"/>
          </p:cNvSpPr>
          <p:nvPr/>
        </p:nvSpPr>
        <p:spPr bwMode="auto">
          <a:xfrm>
            <a:off x="378618" y="972210"/>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2.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5-1-2  </a:t>
            </a:r>
            <a:r>
              <a:rPr lang="zh-CN" altLang="en-US" i="0" dirty="0">
                <a:latin typeface="+mn-lt"/>
                <a:ea typeface="宋体" panose="02010600030101010101" pitchFamily="2" charset="-122"/>
              </a:rPr>
              <a:t> 专业教学实施情况表 （学年）</a:t>
            </a:r>
          </a:p>
        </p:txBody>
      </p:sp>
      <p:sp>
        <p:nvSpPr>
          <p:cNvPr id="99332" name="Rectangle 1"/>
          <p:cNvSpPr>
            <a:spLocks noChangeArrowheads="1"/>
          </p:cNvSpPr>
          <p:nvPr/>
        </p:nvSpPr>
        <p:spPr bwMode="auto">
          <a:xfrm>
            <a:off x="617538" y="3537845"/>
            <a:ext cx="8307387" cy="307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marL="0" indent="0">
              <a:lnSpc>
                <a:spcPct val="150000"/>
              </a:lnSpc>
              <a:spcBef>
                <a:spcPct val="0"/>
              </a:spcBef>
              <a:buNone/>
            </a:pPr>
            <a:r>
              <a:rPr lang="zh-CN" altLang="en-US" sz="2200" i="0" dirty="0">
                <a:solidFill>
                  <a:srgbClr val="FF0000"/>
                </a:solidFill>
                <a:latin typeface="+mn-lt"/>
                <a:ea typeface="+mj-ea"/>
                <a:cs typeface="楷体" panose="02010609060101010101" pitchFamily="49" charset="-122"/>
              </a:rPr>
              <a:t>表</a:t>
            </a:r>
            <a:r>
              <a:rPr lang="en-US" altLang="zh-CN" sz="2200" i="0" dirty="0">
                <a:solidFill>
                  <a:srgbClr val="FF0000"/>
                </a:solidFill>
                <a:latin typeface="+mn-lt"/>
                <a:ea typeface="+mj-ea"/>
                <a:cs typeface="楷体" panose="02010609060101010101" pitchFamily="49" charset="-122"/>
              </a:rPr>
              <a:t>5-1-2</a:t>
            </a:r>
            <a:r>
              <a:rPr lang="zh-CN" altLang="en-US" sz="2200" i="0" dirty="0">
                <a:solidFill>
                  <a:srgbClr val="FF0000"/>
                </a:solidFill>
                <a:latin typeface="+mn-lt"/>
                <a:ea typeface="+mj-ea"/>
                <a:cs typeface="楷体" panose="02010609060101010101" pitchFamily="49" charset="-122"/>
              </a:rPr>
              <a:t>填报的是每个校内专业（大类）开设的专业课程。</a:t>
            </a:r>
          </a:p>
          <a:p>
            <a:pPr>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注意“课程性质”要求，</a:t>
            </a:r>
            <a:r>
              <a:rPr lang="zh-CN" altLang="en-US" sz="2200" i="0" dirty="0">
                <a:solidFill>
                  <a:srgbClr val="FF0000"/>
                </a:solidFill>
                <a:latin typeface="+mn-lt"/>
                <a:ea typeface="+mj-ea"/>
                <a:cs typeface="楷体" panose="02010609060101010101" pitchFamily="49" charset="-122"/>
              </a:rPr>
              <a:t>仅填报专业课</a:t>
            </a:r>
            <a:r>
              <a:rPr lang="zh-CN" altLang="en-US" sz="2200" i="0" dirty="0" smtClean="0">
                <a:latin typeface="+mn-lt"/>
                <a:ea typeface="仿宋" panose="02010609060101010101" pitchFamily="49" charset="-122"/>
                <a:cs typeface="楷体" panose="02010609060101010101" pitchFamily="49" charset="-122"/>
              </a:rPr>
              <a:t>。不同</a:t>
            </a:r>
            <a:r>
              <a:rPr lang="zh-CN" altLang="en-US" sz="2200" i="0" dirty="0">
                <a:latin typeface="+mn-lt"/>
                <a:ea typeface="仿宋" panose="02010609060101010101" pitchFamily="49" charset="-122"/>
                <a:cs typeface="楷体" panose="02010609060101010101" pitchFamily="49" charset="-122"/>
              </a:rPr>
              <a:t>专业（大类）之间，同一开课号可重复填报</a:t>
            </a:r>
          </a:p>
          <a:p>
            <a:pPr>
              <a:lnSpc>
                <a:spcPct val="150000"/>
              </a:lnSpc>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“学分”</a:t>
            </a:r>
            <a:r>
              <a:rPr lang="zh-CN" altLang="en-US" sz="2200" i="0" dirty="0">
                <a:latin typeface="+mn-lt"/>
                <a:ea typeface="仿宋" panose="02010609060101010101" pitchFamily="49" charset="-122"/>
                <a:cs typeface="楷体" panose="02010609060101010101" pitchFamily="49" charset="-122"/>
              </a:rPr>
              <a:t>是指专业的某一门专业课程的学分，而不是某一类课程的总学分。</a:t>
            </a:r>
            <a:endParaRPr lang="en-US" altLang="zh-CN" sz="22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“年级”</a:t>
            </a:r>
            <a:r>
              <a:rPr lang="zh-CN" altLang="en-US" sz="2200" i="0" dirty="0">
                <a:latin typeface="+mn-lt"/>
                <a:ea typeface="仿宋" panose="02010609060101010101" pitchFamily="49" charset="-122"/>
                <a:cs typeface="楷体" panose="02010609060101010101" pitchFamily="49" charset="-122"/>
              </a:rPr>
              <a:t>按“年份”格式填报。</a:t>
            </a:r>
            <a:endParaRPr lang="en-US" altLang="zh-CN" sz="2200" i="0" dirty="0">
              <a:latin typeface="+mn-lt"/>
              <a:ea typeface="仿宋" panose="02010609060101010101" pitchFamily="49" charset="-122"/>
              <a:cs typeface="楷体" panose="02010609060101010101"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617538" y="1720129"/>
            <a:ext cx="7867465" cy="18177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just" latinLnBrk="1"/>
            <a:r>
              <a:rPr lang="zh-CN" altLang="en-US" dirty="0">
                <a:effectLst/>
                <a:latin typeface="+mn-lt"/>
              </a:rPr>
              <a:t>（五）人才培养</a:t>
            </a:r>
          </a:p>
        </p:txBody>
      </p:sp>
      <p:sp>
        <p:nvSpPr>
          <p:cNvPr id="107523" name="文本框 3"/>
          <p:cNvSpPr txBox="1">
            <a:spLocks noChangeArrowheads="1"/>
          </p:cNvSpPr>
          <p:nvPr/>
        </p:nvSpPr>
        <p:spPr bwMode="auto">
          <a:xfrm>
            <a:off x="899592" y="1196752"/>
            <a:ext cx="7033644" cy="584200"/>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a:spcBef>
                <a:spcPct val="0"/>
              </a:spcBef>
              <a:buFontTx/>
              <a:buNone/>
            </a:pPr>
            <a:r>
              <a:rPr lang="zh-CN" altLang="en-US" i="0" dirty="0">
                <a:solidFill>
                  <a:srgbClr val="FF0000"/>
                </a:solidFill>
                <a:latin typeface="+mn-lt"/>
              </a:rPr>
              <a:t>特别提醒</a:t>
            </a:r>
          </a:p>
        </p:txBody>
      </p:sp>
      <p:sp>
        <p:nvSpPr>
          <p:cNvPr id="8" name="Rectangle 1"/>
          <p:cNvSpPr>
            <a:spLocks noChangeArrowheads="1"/>
          </p:cNvSpPr>
          <p:nvPr/>
        </p:nvSpPr>
        <p:spPr bwMode="auto">
          <a:xfrm>
            <a:off x="539552" y="2132856"/>
            <a:ext cx="8039128" cy="39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400" i="0" dirty="0" bmk="_Toc392188109">
                <a:solidFill>
                  <a:prstClr val="black"/>
                </a:solidFill>
                <a:latin typeface="+mn-lt"/>
                <a:ea typeface="+mj-ea"/>
                <a:cs typeface="楷体" panose="02010609060101010101" pitchFamily="49" charset="-122"/>
              </a:rPr>
              <a:t>“表</a:t>
            </a:r>
            <a:r>
              <a:rPr lang="en-US" altLang="zh-CN" sz="2400" i="0" dirty="0" bmk="_Toc392188109">
                <a:solidFill>
                  <a:prstClr val="black"/>
                </a:solidFill>
                <a:latin typeface="+mn-lt"/>
                <a:ea typeface="+mj-ea"/>
                <a:cs typeface="楷体" panose="02010609060101010101" pitchFamily="49" charset="-122"/>
              </a:rPr>
              <a:t>5-1-1 </a:t>
            </a:r>
            <a:r>
              <a:rPr lang="zh-CN" altLang="en-US" sz="2400" i="0" dirty="0" bmk="_Toc392188109">
                <a:solidFill>
                  <a:prstClr val="black"/>
                </a:solidFill>
                <a:latin typeface="+mn-lt"/>
                <a:ea typeface="+mj-ea"/>
                <a:cs typeface="楷体" panose="02010609060101010101" pitchFamily="49" charset="-122"/>
              </a:rPr>
              <a:t>开课情况</a:t>
            </a:r>
            <a:r>
              <a:rPr lang="zh-CN" altLang="en-US" sz="2400" i="0" dirty="0" smtClean="0" bmk="_Toc392188109">
                <a:solidFill>
                  <a:prstClr val="black"/>
                </a:solidFill>
                <a:latin typeface="+mn-lt"/>
                <a:ea typeface="+mj-ea"/>
                <a:cs typeface="楷体" panose="02010609060101010101" pitchFamily="49" charset="-122"/>
              </a:rPr>
              <a:t>”：</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填报</a:t>
            </a:r>
            <a:r>
              <a:rPr lang="zh-CN" altLang="en-US" sz="2400" i="0" dirty="0" bmk="_Toc392188109">
                <a:solidFill>
                  <a:prstClr val="black"/>
                </a:solidFill>
                <a:latin typeface="+mn-lt"/>
                <a:ea typeface="仿宋" panose="02010609060101010101" pitchFamily="49" charset="-122"/>
                <a:cs typeface="楷体" panose="02010609060101010101" pitchFamily="49" charset="-122"/>
              </a:rPr>
              <a:t>的是学年内实际开设的</a:t>
            </a:r>
            <a:r>
              <a:rPr lang="zh-CN" altLang="en-US" sz="2400" i="0" dirty="0" bmk="_Toc392188109">
                <a:solidFill>
                  <a:srgbClr val="FF0000"/>
                </a:solidFill>
                <a:latin typeface="+mn-lt"/>
                <a:ea typeface="+mj-ea"/>
                <a:cs typeface="楷体" panose="02010609060101010101" pitchFamily="49" charset="-122"/>
              </a:rPr>
              <a:t>所有课程</a:t>
            </a:r>
            <a:r>
              <a:rPr lang="zh-CN" altLang="en-US" sz="2400" i="0" dirty="0" bmk="_Toc392188109">
                <a:solidFill>
                  <a:prstClr val="black"/>
                </a:solidFill>
                <a:latin typeface="+mn-lt"/>
                <a:ea typeface="仿宋" panose="02010609060101010101" pitchFamily="49" charset="-122"/>
                <a:cs typeface="楷体" panose="02010609060101010101" pitchFamily="49" charset="-122"/>
              </a:rPr>
              <a:t>（</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不包含集中性</a:t>
            </a:r>
            <a:r>
              <a:rPr lang="zh-CN" altLang="en-US" sz="2400" i="0" dirty="0" bmk="_Toc392188109">
                <a:solidFill>
                  <a:prstClr val="black"/>
                </a:solidFill>
                <a:latin typeface="+mn-lt"/>
                <a:ea typeface="仿宋" panose="02010609060101010101" pitchFamily="49" charset="-122"/>
                <a:cs typeface="楷体" panose="02010609060101010101" pitchFamily="49" charset="-122"/>
              </a:rPr>
              <a:t>实践环节内容）</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a:t>
            </a:r>
            <a:r>
              <a:rPr lang="zh-CN" altLang="en-US" sz="2400" i="0" dirty="0" smtClean="0" bmk="_Toc392188109">
                <a:solidFill>
                  <a:srgbClr val="FF0000"/>
                </a:solidFill>
                <a:latin typeface="+mn-lt"/>
                <a:ea typeface="+mj-ea"/>
                <a:cs typeface="楷体" panose="02010609060101010101" pitchFamily="49" charset="-122"/>
              </a:rPr>
              <a:t>“开课号”</a:t>
            </a:r>
            <a:r>
              <a:rPr lang="zh-CN" altLang="en-US" sz="2400" i="0" dirty="0" bmk="_Toc392188109">
                <a:solidFill>
                  <a:srgbClr val="FF0000"/>
                </a:solidFill>
                <a:latin typeface="+mn-lt"/>
                <a:ea typeface="+mj-ea"/>
                <a:cs typeface="楷体" panose="02010609060101010101" pitchFamily="49" charset="-122"/>
              </a:rPr>
              <a:t>唯一</a:t>
            </a:r>
            <a:r>
              <a:rPr lang="zh-CN" altLang="en-US" sz="2400" i="0" dirty="0" bmk="_Toc392188109">
                <a:solidFill>
                  <a:prstClr val="black"/>
                </a:solidFill>
                <a:latin typeface="+mn-lt"/>
                <a:ea typeface="仿宋" panose="02010609060101010101" pitchFamily="49" charset="-122"/>
                <a:cs typeface="楷体" panose="02010609060101010101" pitchFamily="49" charset="-122"/>
              </a:rPr>
              <a:t>， “课程号”可重复的。</a:t>
            </a:r>
            <a:endParaRPr lang="en-US" altLang="zh-CN" sz="2400" i="0" dirty="0" bmk="_Toc392188109">
              <a:solidFill>
                <a:prstClr val="black"/>
              </a:solidFill>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i="0" dirty="0" bmk="_Toc392188109">
                <a:solidFill>
                  <a:prstClr val="black"/>
                </a:solidFill>
                <a:latin typeface="+mn-lt"/>
                <a:ea typeface="+mj-ea"/>
                <a:cs typeface="楷体" panose="02010609060101010101" pitchFamily="49" charset="-122"/>
              </a:rPr>
              <a:t>“表</a:t>
            </a:r>
            <a:r>
              <a:rPr lang="en-US" altLang="zh-CN" sz="2400" i="0" dirty="0" bmk="_Toc392188109">
                <a:solidFill>
                  <a:prstClr val="black"/>
                </a:solidFill>
                <a:latin typeface="+mn-lt"/>
                <a:ea typeface="+mj-ea"/>
                <a:cs typeface="楷体" panose="02010609060101010101" pitchFamily="49" charset="-122"/>
              </a:rPr>
              <a:t>5-1-2 </a:t>
            </a:r>
            <a:r>
              <a:rPr lang="zh-CN" altLang="en-US" sz="2400" i="0" dirty="0" bmk="_Toc392188109">
                <a:solidFill>
                  <a:prstClr val="black"/>
                </a:solidFill>
                <a:latin typeface="+mn-lt"/>
                <a:ea typeface="+mj-ea"/>
                <a:cs typeface="楷体" panose="02010609060101010101" pitchFamily="49" charset="-122"/>
              </a:rPr>
              <a:t>专业课教学实施情况</a:t>
            </a:r>
            <a:r>
              <a:rPr lang="zh-CN" altLang="en-US" sz="2400" i="0" dirty="0" smtClean="0" bmk="_Toc392188109">
                <a:solidFill>
                  <a:prstClr val="black"/>
                </a:solidFill>
                <a:latin typeface="+mn-lt"/>
                <a:ea typeface="+mj-ea"/>
                <a:cs typeface="楷体" panose="02010609060101010101" pitchFamily="49" charset="-122"/>
              </a:rPr>
              <a:t>”：</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以</a:t>
            </a:r>
            <a:r>
              <a:rPr lang="zh-CN" altLang="en-US" sz="2400" i="0" dirty="0" bmk="_Toc392188109">
                <a:solidFill>
                  <a:prstClr val="black"/>
                </a:solidFill>
                <a:latin typeface="+mn-lt"/>
                <a:ea typeface="仿宋" panose="02010609060101010101" pitchFamily="49" charset="-122"/>
                <a:cs typeface="楷体" panose="02010609060101010101" pitchFamily="49" charset="-122"/>
              </a:rPr>
              <a:t>专业或大类为维度，填报每个校内</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专业（</a:t>
            </a:r>
            <a:r>
              <a:rPr lang="zh-CN" altLang="en-US" sz="2400" i="0" dirty="0" bmk="_Toc392188109">
                <a:solidFill>
                  <a:prstClr val="black"/>
                </a:solidFill>
                <a:latin typeface="+mn-lt"/>
                <a:ea typeface="仿宋" panose="02010609060101010101" pitchFamily="49" charset="-122"/>
                <a:cs typeface="楷体" panose="02010609060101010101" pitchFamily="49" charset="-122"/>
              </a:rPr>
              <a:t>大类）开设的专业课程</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a:t>
            </a:r>
            <a:endParaRPr lang="en-US" altLang="zh-CN" sz="2400" i="0" dirty="0" smtClean="0" bmk="_Toc392188109">
              <a:solidFill>
                <a:prstClr val="black"/>
              </a:solidFill>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表</a:t>
            </a:r>
            <a:r>
              <a:rPr lang="en-US" altLang="zh-CN" sz="2400" i="0" dirty="0" bmk="_Toc392188109">
                <a:solidFill>
                  <a:prstClr val="black"/>
                </a:solidFill>
                <a:latin typeface="+mn-lt"/>
                <a:ea typeface="仿宋" panose="02010609060101010101" pitchFamily="49" charset="-122"/>
                <a:cs typeface="楷体" panose="02010609060101010101" pitchFamily="49" charset="-122"/>
              </a:rPr>
              <a:t>5-1-2</a:t>
            </a:r>
            <a:r>
              <a:rPr lang="zh-CN" altLang="en-US" sz="2400" i="0" dirty="0" bmk="_Toc392188109">
                <a:solidFill>
                  <a:prstClr val="black"/>
                </a:solidFill>
                <a:latin typeface="+mn-lt"/>
                <a:ea typeface="仿宋" panose="02010609060101010101" pitchFamily="49" charset="-122"/>
                <a:cs typeface="楷体" panose="02010609060101010101" pitchFamily="49" charset="-122"/>
              </a:rPr>
              <a:t>中，不同专业（大类）之间，同一开课号可重复填报。同一专业（大类）之间，开课号不重复</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a:t>
            </a:r>
            <a:endParaRPr lang="en-US" altLang="zh-CN" sz="2400" i="0" dirty="0" bmk="_Toc392188109">
              <a:solidFill>
                <a:prstClr val="black"/>
              </a:solidFill>
              <a:latin typeface="+mn-lt"/>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xmlns="" val="214047107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3.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5-1-3  </a:t>
            </a:r>
            <a:r>
              <a:rPr lang="zh-CN" altLang="en-US" i="0" dirty="0">
                <a:latin typeface="+mn-lt"/>
                <a:ea typeface="宋体" panose="02010600030101010101" pitchFamily="2" charset="-122"/>
              </a:rPr>
              <a:t>专业核心课程情况（学年）</a:t>
            </a:r>
          </a:p>
        </p:txBody>
      </p:sp>
      <p:sp>
        <p:nvSpPr>
          <p:cNvPr id="97284" name="Rectangle 1"/>
          <p:cNvSpPr>
            <a:spLocks noChangeArrowheads="1"/>
          </p:cNvSpPr>
          <p:nvPr/>
        </p:nvSpPr>
        <p:spPr bwMode="auto">
          <a:xfrm>
            <a:off x="285720" y="3861048"/>
            <a:ext cx="8552405" cy="2395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填报</a:t>
            </a:r>
            <a:r>
              <a:rPr lang="en-US" altLang="zh-CN" sz="2200" i="0" dirty="0">
                <a:latin typeface="+mn-lt"/>
                <a:ea typeface="仿宋" panose="02010609060101010101" pitchFamily="49" charset="-122"/>
                <a:cs typeface="楷体" panose="02010609060101010101" pitchFamily="49" charset="-122"/>
              </a:rPr>
              <a:t>2016</a:t>
            </a:r>
            <a:r>
              <a:rPr lang="zh-CN" altLang="en-US" sz="2200" i="0" dirty="0">
                <a:latin typeface="+mn-lt"/>
                <a:ea typeface="仿宋" panose="02010609060101010101" pitchFamily="49" charset="-122"/>
                <a:cs typeface="楷体" panose="02010609060101010101" pitchFamily="49" charset="-122"/>
              </a:rPr>
              <a:t>年</a:t>
            </a:r>
            <a:r>
              <a:rPr lang="zh-CN" altLang="en-US" sz="2200" i="0" dirty="0">
                <a:solidFill>
                  <a:srgbClr val="FF0000"/>
                </a:solidFill>
                <a:latin typeface="+mj-ea"/>
                <a:ea typeface="+mj-ea"/>
                <a:cs typeface="楷体" panose="02010609060101010101" pitchFamily="49" charset="-122"/>
              </a:rPr>
              <a:t>有毕业</a:t>
            </a:r>
            <a:r>
              <a:rPr lang="zh-CN" altLang="en-US" sz="2200" i="0" dirty="0" smtClean="0">
                <a:solidFill>
                  <a:srgbClr val="FF0000"/>
                </a:solidFill>
                <a:latin typeface="+mj-ea"/>
                <a:ea typeface="+mj-ea"/>
                <a:cs typeface="楷体" panose="02010609060101010101" pitchFamily="49" charset="-122"/>
              </a:rPr>
              <a:t>生且未停招</a:t>
            </a:r>
            <a:r>
              <a:rPr lang="zh-CN" altLang="en-US" sz="2200" i="0" dirty="0" smtClean="0">
                <a:latin typeface="+mn-lt"/>
                <a:ea typeface="仿宋" panose="02010609060101010101" pitchFamily="49" charset="-122"/>
                <a:cs typeface="楷体" panose="02010609060101010101" pitchFamily="49" charset="-122"/>
              </a:rPr>
              <a:t>的</a:t>
            </a:r>
            <a:r>
              <a:rPr lang="zh-CN" altLang="en-US" sz="2200" i="0" dirty="0">
                <a:latin typeface="+mn-lt"/>
                <a:ea typeface="仿宋" panose="02010609060101010101" pitchFamily="49" charset="-122"/>
                <a:cs typeface="楷体" panose="02010609060101010101" pitchFamily="49" charset="-122"/>
              </a:rPr>
              <a:t>专业，在学年内实际开设的</a:t>
            </a:r>
            <a:r>
              <a:rPr lang="en-US" altLang="zh-CN" sz="2200" i="0" dirty="0">
                <a:solidFill>
                  <a:srgbClr val="FF0000"/>
                </a:solidFill>
                <a:latin typeface="+mj-ea"/>
                <a:ea typeface="+mj-ea"/>
                <a:cs typeface="楷体" panose="02010609060101010101" pitchFamily="49" charset="-122"/>
              </a:rPr>
              <a:t>10</a:t>
            </a:r>
            <a:r>
              <a:rPr lang="zh-CN" altLang="en-US" sz="2200" i="0" dirty="0">
                <a:solidFill>
                  <a:srgbClr val="FF0000"/>
                </a:solidFill>
                <a:latin typeface="+mj-ea"/>
                <a:ea typeface="+mj-ea"/>
                <a:cs typeface="楷体" panose="02010609060101010101" pitchFamily="49" charset="-122"/>
              </a:rPr>
              <a:t>门</a:t>
            </a:r>
            <a:r>
              <a:rPr lang="zh-CN" altLang="en-US" sz="2200" i="0" dirty="0">
                <a:latin typeface="+mn-lt"/>
                <a:ea typeface="仿宋" panose="02010609060101010101" pitchFamily="49" charset="-122"/>
                <a:cs typeface="楷体" panose="02010609060101010101" pitchFamily="49" charset="-122"/>
              </a:rPr>
              <a:t>专业核心课程情况。</a:t>
            </a:r>
            <a:endParaRPr lang="en-US" altLang="zh-CN"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zh-CN" altLang="en-US"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“知识要求”</a:t>
            </a:r>
            <a:r>
              <a:rPr lang="zh-CN" altLang="en-US" sz="2200" i="0" dirty="0" smtClean="0">
                <a:latin typeface="+mn-lt"/>
                <a:ea typeface="仿宋" panose="02010609060101010101" pitchFamily="49" charset="-122"/>
                <a:cs typeface="楷体" panose="02010609060101010101" pitchFamily="49" charset="-122"/>
              </a:rPr>
              <a:t>、“能力要求”、“达成目标”</a:t>
            </a:r>
            <a:r>
              <a:rPr lang="zh-CN" altLang="en-US" sz="2200" i="0" dirty="0">
                <a:latin typeface="+mn-lt"/>
                <a:ea typeface="仿宋" panose="02010609060101010101" pitchFamily="49" charset="-122"/>
                <a:cs typeface="楷体" panose="02010609060101010101" pitchFamily="49" charset="-122"/>
              </a:rPr>
              <a:t>为文本，如无法填写，填报“</a:t>
            </a:r>
            <a:r>
              <a:rPr lang="zh-CN" altLang="en-US" sz="2200" i="0" dirty="0">
                <a:solidFill>
                  <a:srgbClr val="FF0000"/>
                </a:solidFill>
                <a:latin typeface="+mj-ea"/>
                <a:ea typeface="+mj-ea"/>
                <a:cs typeface="楷体" panose="02010609060101010101" pitchFamily="49" charset="-122"/>
              </a:rPr>
              <a:t>无</a:t>
            </a:r>
            <a:r>
              <a:rPr lang="zh-CN" altLang="en-US" sz="2200" i="0" dirty="0">
                <a:latin typeface="+mn-lt"/>
                <a:ea typeface="仿宋" panose="02010609060101010101" pitchFamily="49" charset="-122"/>
                <a:cs typeface="楷体" panose="02010609060101010101" pitchFamily="49" charset="-122"/>
              </a:rPr>
              <a:t>”即可 。</a:t>
            </a:r>
            <a:endParaRPr lang="en-US" altLang="zh-CN"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zh-CN" altLang="en-US"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“精品开放课程”就高填报。</a:t>
            </a:r>
          </a:p>
        </p:txBody>
      </p:sp>
      <p:pic>
        <p:nvPicPr>
          <p:cNvPr id="3074" name="Picture 2"/>
          <p:cNvPicPr>
            <a:picLocks noChangeAspect="1" noChangeArrowheads="1"/>
          </p:cNvPicPr>
          <p:nvPr/>
        </p:nvPicPr>
        <p:blipFill>
          <a:blip r:embed="rId3" cstate="print"/>
          <a:srcRect/>
          <a:stretch>
            <a:fillRect/>
          </a:stretch>
        </p:blipFill>
        <p:spPr bwMode="auto">
          <a:xfrm>
            <a:off x="285720" y="1714488"/>
            <a:ext cx="8421687" cy="1857388"/>
          </a:xfrm>
          <a:prstGeom prst="rect">
            <a:avLst/>
          </a:prstGeom>
          <a:noFill/>
          <a:ln w="9525">
            <a:noFill/>
            <a:miter lim="800000"/>
            <a:headEnd/>
            <a:tailEnd/>
          </a:ln>
          <a:effectLst/>
        </p:spPr>
      </p:pic>
    </p:spTree>
    <p:extLst>
      <p:ext uri="{BB962C8B-B14F-4D97-AF65-F5344CB8AC3E}">
        <p14:creationId xmlns:p14="http://schemas.microsoft.com/office/powerpoint/2010/main" xmlns="" val="94777864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Times New Roman" panose="02020603050405020304" pitchFamily="18" charset="0"/>
                <a:ea typeface="宋体" panose="02010600030101010101" pitchFamily="2" charset="-122"/>
              </a:rPr>
              <a:t>4. </a:t>
            </a:r>
            <a:r>
              <a:rPr lang="zh-CN" altLang="en-US" i="0" dirty="0">
                <a:latin typeface="Times New Roman" panose="02020603050405020304" pitchFamily="18" charset="0"/>
                <a:ea typeface="宋体" panose="02010600030101010101" pitchFamily="2" charset="-122"/>
              </a:rPr>
              <a:t>表</a:t>
            </a:r>
            <a:r>
              <a:rPr lang="en-US" altLang="zh-CN" i="0" dirty="0">
                <a:latin typeface="Times New Roman" panose="02020603050405020304" pitchFamily="18" charset="0"/>
                <a:ea typeface="宋体" panose="02010600030101010101" pitchFamily="2" charset="-122"/>
              </a:rPr>
              <a:t>5-1-4  </a:t>
            </a:r>
            <a:r>
              <a:rPr lang="zh-CN" altLang="en-US" i="0" dirty="0">
                <a:latin typeface="Times New Roman" panose="02020603050405020304" pitchFamily="18" charset="0"/>
                <a:ea typeface="宋体" panose="02010600030101010101" pitchFamily="2" charset="-122"/>
              </a:rPr>
              <a:t>分专业（大类）实验课情况（学年）</a:t>
            </a:r>
          </a:p>
        </p:txBody>
      </p:sp>
      <p:sp>
        <p:nvSpPr>
          <p:cNvPr id="97284" name="Rectangle 1"/>
          <p:cNvSpPr>
            <a:spLocks noChangeArrowheads="1"/>
          </p:cNvSpPr>
          <p:nvPr/>
        </p:nvSpPr>
        <p:spPr bwMode="auto">
          <a:xfrm>
            <a:off x="398137" y="3356992"/>
            <a:ext cx="8766175" cy="2241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latin typeface="仿宋" panose="02010609060101010101" pitchFamily="49" charset="-122"/>
                <a:ea typeface="仿宋" panose="02010609060101010101" pitchFamily="49" charset="-122"/>
                <a:cs typeface="楷体" panose="02010609060101010101" pitchFamily="49" charset="-122"/>
              </a:rPr>
              <a:t>填报学</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年实</a:t>
            </a:r>
            <a:r>
              <a:rPr lang="zh-CN" altLang="en-US" sz="2400" i="0" dirty="0">
                <a:latin typeface="仿宋" panose="02010609060101010101" pitchFamily="49" charset="-122"/>
                <a:ea typeface="仿宋" panose="02010609060101010101" pitchFamily="49" charset="-122"/>
                <a:cs typeface="楷体" panose="02010609060101010101" pitchFamily="49" charset="-122"/>
              </a:rPr>
              <a:t>际开设的本科实验课</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程（课程号来自于</a:t>
            </a:r>
            <a:r>
              <a:rPr lang="en-US" altLang="zh-CN" sz="2400" i="0" dirty="0" smtClean="0">
                <a:solidFill>
                  <a:srgbClr val="FF0000"/>
                </a:solidFill>
                <a:latin typeface="仿宋" panose="02010609060101010101" pitchFamily="49" charset="-122"/>
                <a:ea typeface="仿宋" panose="02010609060101010101" pitchFamily="49" charset="-122"/>
                <a:cs typeface="楷体" panose="02010609060101010101" pitchFamily="49" charset="-122"/>
              </a:rPr>
              <a:t>5-1-1</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4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4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zh-CN" altLang="en-US" sz="24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latin typeface="仿宋" panose="02010609060101010101" pitchFamily="49" charset="-122"/>
                <a:ea typeface="仿宋" panose="02010609060101010101" pitchFamily="49" charset="-122"/>
                <a:cs typeface="楷体" panose="02010609060101010101" pitchFamily="49" charset="-122"/>
              </a:rPr>
              <a:t>如一门课程使用多个实验场所</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，按</a:t>
            </a:r>
            <a:r>
              <a:rPr lang="zh-CN" altLang="en-US" sz="2400" i="0" dirty="0">
                <a:latin typeface="仿宋" panose="02010609060101010101" pitchFamily="49" charset="-122"/>
                <a:ea typeface="仿宋" panose="02010609060101010101" pitchFamily="49" charset="-122"/>
                <a:cs typeface="楷体" panose="02010609060101010101" pitchFamily="49" charset="-122"/>
              </a:rPr>
              <a:t>多条填</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报，一行一个实验场所（场所代码来自于</a:t>
            </a:r>
            <a:r>
              <a:rPr lang="en-US" altLang="zh-CN" sz="2400" i="0" dirty="0" smtClean="0">
                <a:solidFill>
                  <a:srgbClr val="FF0000"/>
                </a:solidFill>
                <a:latin typeface="仿宋" panose="02010609060101010101" pitchFamily="49" charset="-122"/>
                <a:ea typeface="仿宋" panose="02010609060101010101" pitchFamily="49" charset="-122"/>
                <a:cs typeface="楷体" panose="02010609060101010101" pitchFamily="49" charset="-122"/>
              </a:rPr>
              <a:t>1-8</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400" i="0" dirty="0" smtClean="0">
              <a:latin typeface="仿宋" panose="02010609060101010101" pitchFamily="49" charset="-122"/>
              <a:ea typeface="仿宋" panose="02010609060101010101" pitchFamily="49" charset="-122"/>
              <a:cs typeface="楷体" panose="02010609060101010101" pitchFamily="49" charset="-122"/>
            </a:endParaRPr>
          </a:p>
          <a:p>
            <a:pPr>
              <a:spcBef>
                <a:spcPct val="0"/>
              </a:spcBef>
              <a:buNone/>
            </a:pPr>
            <a:endParaRPr lang="en-US" altLang="zh-CN" sz="2400" i="0" dirty="0">
              <a:latin typeface="仿宋" panose="02010609060101010101" pitchFamily="49" charset="-122"/>
              <a:ea typeface="仿宋" panose="02010609060101010101" pitchFamily="49" charset="-122"/>
              <a:cs typeface="楷体" panose="02010609060101010101" pitchFamily="49" charset="-122"/>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619" y="1844824"/>
            <a:ext cx="8410575"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549576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6. </a:t>
            </a:r>
            <a:r>
              <a:rPr lang="zh-CN" altLang="en-US" i="0" dirty="0">
                <a:latin typeface="+mn-lt"/>
                <a:ea typeface="宋体" panose="02010600030101010101" pitchFamily="2" charset="-122"/>
              </a:rPr>
              <a:t>表</a:t>
            </a:r>
            <a:r>
              <a:rPr lang="en-US" altLang="zh-CN" i="0" dirty="0" smtClean="0">
                <a:latin typeface="+mn-lt"/>
                <a:ea typeface="宋体" panose="02010600030101010101" pitchFamily="2" charset="-122"/>
              </a:rPr>
              <a:t>5-4  </a:t>
            </a:r>
            <a:r>
              <a:rPr lang="zh-CN" altLang="en-US" i="0" dirty="0">
                <a:latin typeface="+mn-lt"/>
                <a:ea typeface="宋体" panose="02010600030101010101" pitchFamily="2" charset="-122"/>
              </a:rPr>
              <a:t>创新创业教育情况（时点）</a:t>
            </a:r>
          </a:p>
        </p:txBody>
      </p:sp>
      <p:sp>
        <p:nvSpPr>
          <p:cNvPr id="97284" name="Rectangle 1"/>
          <p:cNvSpPr>
            <a:spLocks noChangeArrowheads="1"/>
          </p:cNvSpPr>
          <p:nvPr/>
        </p:nvSpPr>
        <p:spPr bwMode="auto">
          <a:xfrm>
            <a:off x="683568" y="2070101"/>
            <a:ext cx="7632848" cy="39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培训人次数、培训项目数、课程门数、创业指导课程数、创新创业讲座数按</a:t>
            </a:r>
            <a:r>
              <a:rPr lang="zh-CN" altLang="en-US" sz="2400" i="0" dirty="0">
                <a:solidFill>
                  <a:srgbClr val="FF0000"/>
                </a:solidFill>
                <a:latin typeface="+mn-lt"/>
                <a:ea typeface="+mj-ea"/>
                <a:cs typeface="楷体" panose="02010609060101010101" pitchFamily="49" charset="-122"/>
              </a:rPr>
              <a:t>学年</a:t>
            </a:r>
            <a:r>
              <a:rPr lang="zh-CN" altLang="en-US" sz="2400" i="0" dirty="0">
                <a:latin typeface="+mn-lt"/>
                <a:ea typeface="仿宋" panose="02010609060101010101" pitchFamily="49" charset="-122"/>
                <a:cs typeface="楷体" panose="02010609060101010101" pitchFamily="49" charset="-122"/>
              </a:rPr>
              <a:t>进行统计。</a:t>
            </a:r>
            <a:endParaRPr lang="en-US" altLang="zh-CN"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zh-CN" altLang="en-US"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创新创业奖学金按</a:t>
            </a:r>
            <a:r>
              <a:rPr lang="zh-CN" altLang="en-US" sz="2400" i="0" dirty="0">
                <a:solidFill>
                  <a:srgbClr val="FF0000"/>
                </a:solidFill>
                <a:latin typeface="+mn-lt"/>
                <a:ea typeface="+mj-ea"/>
                <a:cs typeface="楷体" panose="02010609060101010101" pitchFamily="49" charset="-122"/>
              </a:rPr>
              <a:t>自然年</a:t>
            </a:r>
            <a:r>
              <a:rPr lang="zh-CN" altLang="en-US" sz="2400" i="0" dirty="0">
                <a:latin typeface="+mn-lt"/>
                <a:ea typeface="仿宋" panose="02010609060101010101" pitchFamily="49" charset="-122"/>
                <a:cs typeface="楷体" panose="02010609060101010101" pitchFamily="49" charset="-122"/>
              </a:rPr>
              <a:t>进行统计。</a:t>
            </a:r>
            <a:endParaRPr lang="en-US" altLang="zh-CN"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en-US" altLang="zh-CN"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如目前无此表中的部分数据，可</a:t>
            </a:r>
            <a:r>
              <a:rPr lang="zh-CN" altLang="en-US" sz="2400" i="0" dirty="0">
                <a:solidFill>
                  <a:srgbClr val="FF0000"/>
                </a:solidFill>
                <a:latin typeface="+mn-lt"/>
                <a:ea typeface="+mj-ea"/>
                <a:cs typeface="楷体" panose="02010609060101010101" pitchFamily="49" charset="-122"/>
              </a:rPr>
              <a:t>填</a:t>
            </a:r>
            <a:r>
              <a:rPr lang="en-US" altLang="zh-CN" sz="2400" i="0" dirty="0">
                <a:solidFill>
                  <a:srgbClr val="FF0000"/>
                </a:solidFill>
                <a:latin typeface="+mn-lt"/>
                <a:ea typeface="+mj-ea"/>
                <a:cs typeface="楷体" panose="02010609060101010101" pitchFamily="49" charset="-122"/>
              </a:rPr>
              <a:t>0</a:t>
            </a:r>
            <a:r>
              <a:rPr lang="zh-CN" altLang="en-US" sz="2400" i="0" dirty="0">
                <a:latin typeface="+mn-lt"/>
                <a:ea typeface="仿宋" panose="02010609060101010101" pitchFamily="49" charset="-122"/>
                <a:cs typeface="楷体" panose="02010609060101010101" pitchFamily="49" charset="-122"/>
              </a:rPr>
              <a:t>。</a:t>
            </a:r>
            <a:endParaRPr lang="en-US" altLang="zh-CN" sz="2400" i="0" dirty="0">
              <a:solidFill>
                <a:srgbClr val="FF0000"/>
              </a:solidFill>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en-US" altLang="zh-CN" sz="2400" i="0" dirty="0">
              <a:latin typeface="+mn-lt"/>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xmlns="" val="198596553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09571"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a:solidFill>
                  <a:srgbClr val="000000"/>
                </a:solidFill>
                <a:latin typeface="+mn-lt"/>
                <a:ea typeface="宋体" panose="02010600030101010101" pitchFamily="2" charset="-122"/>
              </a:rPr>
              <a:t>1. </a:t>
            </a:r>
            <a:r>
              <a:rPr lang="zh-CN" altLang="en-US" i="0">
                <a:solidFill>
                  <a:srgbClr val="000000"/>
                </a:solidFill>
                <a:latin typeface="+mn-lt"/>
                <a:ea typeface="宋体" panose="02010600030101010101" pitchFamily="2" charset="-122"/>
              </a:rPr>
              <a:t>表</a:t>
            </a:r>
            <a:r>
              <a:rPr lang="en-US" altLang="zh-CN" i="0">
                <a:solidFill>
                  <a:srgbClr val="000000"/>
                </a:solidFill>
                <a:latin typeface="+mn-lt"/>
                <a:ea typeface="宋体" panose="02010600030101010101" pitchFamily="2" charset="-122"/>
              </a:rPr>
              <a:t>6-1-1  </a:t>
            </a:r>
            <a:r>
              <a:rPr lang="zh-CN" altLang="en-US" i="0">
                <a:solidFill>
                  <a:srgbClr val="000000"/>
                </a:solidFill>
                <a:latin typeface="+mn-lt"/>
                <a:ea typeface="宋体" panose="02010600030101010101" pitchFamily="2" charset="-122"/>
              </a:rPr>
              <a:t>学生数量基本情况   （时点）</a:t>
            </a:r>
          </a:p>
        </p:txBody>
      </p:sp>
      <p:sp>
        <p:nvSpPr>
          <p:cNvPr id="109572" name="Rectangle 1"/>
          <p:cNvSpPr>
            <a:spLocks noChangeArrowheads="1"/>
          </p:cNvSpPr>
          <p:nvPr/>
        </p:nvSpPr>
        <p:spPr bwMode="auto">
          <a:xfrm>
            <a:off x="683569" y="1979786"/>
            <a:ext cx="7560840" cy="334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本表统计的人数，均为在校注册具有学籍的学生数（新生需计入）。</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400" i="0" dirty="0" smtClean="0">
                <a:solidFill>
                  <a:srgbClr val="000000"/>
                </a:solidFill>
                <a:latin typeface="+mn-lt"/>
                <a:ea typeface="仿宋" panose="02010609060101010101" pitchFamily="49" charset="-122"/>
                <a:cs typeface="楷体" panose="02010609060101010101" pitchFamily="49" charset="-122"/>
              </a:rPr>
              <a:t>港澳台</a:t>
            </a:r>
            <a:r>
              <a:rPr lang="zh-CN" altLang="en-US" sz="2400" i="0" dirty="0">
                <a:solidFill>
                  <a:srgbClr val="000000"/>
                </a:solidFill>
                <a:latin typeface="+mn-lt"/>
                <a:ea typeface="仿宋" panose="02010609060101010101" pitchFamily="49" charset="-122"/>
                <a:cs typeface="楷体" panose="02010609060101010101" pitchFamily="49" charset="-122"/>
              </a:rPr>
              <a:t>学生按高基表要求，纳入普通本科生、硕士研究生、博士研究生和普通预科生中统计，而不纳入留学生中填报。</a:t>
            </a:r>
          </a:p>
          <a:p>
            <a:pPr algn="just">
              <a:lnSpc>
                <a:spcPct val="150000"/>
              </a:lnSpc>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3667"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2.</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6-3-2  </a:t>
            </a:r>
            <a:r>
              <a:rPr lang="zh-CN" altLang="en-US" i="0" dirty="0">
                <a:solidFill>
                  <a:srgbClr val="000000"/>
                </a:solidFill>
                <a:latin typeface="+mn-lt"/>
                <a:ea typeface="宋体" panose="02010600030101010101" pitchFamily="2" charset="-122"/>
              </a:rPr>
              <a:t>国外及港澳台学生情况  （时点）</a:t>
            </a:r>
          </a:p>
        </p:txBody>
      </p:sp>
      <p:sp>
        <p:nvSpPr>
          <p:cNvPr id="113668" name="Rectangle 1"/>
          <p:cNvSpPr>
            <a:spLocks noChangeArrowheads="1"/>
          </p:cNvSpPr>
          <p:nvPr/>
        </p:nvSpPr>
        <p:spPr bwMode="auto">
          <a:xfrm>
            <a:off x="611188" y="2492375"/>
            <a:ext cx="7866062" cy="150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国外及港澳台学生，均指具有学籍的注册学生。</a:t>
            </a: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本表只统计接受学历教育的学生情况，非学历教育、培训交流等不计入。</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5715" name="文本框 3"/>
          <p:cNvSpPr txBox="1">
            <a:spLocks noChangeArrowheads="1"/>
          </p:cNvSpPr>
          <p:nvPr/>
        </p:nvSpPr>
        <p:spPr bwMode="auto">
          <a:xfrm>
            <a:off x="377825" y="1125538"/>
            <a:ext cx="74342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3.</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6-3-3  </a:t>
            </a:r>
            <a:r>
              <a:rPr lang="zh-CN" altLang="en-US" i="0" dirty="0">
                <a:solidFill>
                  <a:srgbClr val="000000"/>
                </a:solidFill>
                <a:latin typeface="+mn-lt"/>
                <a:ea typeface="宋体" panose="02010600030101010101" pitchFamily="2" charset="-122"/>
              </a:rPr>
              <a:t>近一届本科生录取标准及人数  （时点）</a:t>
            </a:r>
          </a:p>
        </p:txBody>
      </p:sp>
      <p:sp>
        <p:nvSpPr>
          <p:cNvPr id="115716" name="Rectangle 1"/>
          <p:cNvSpPr>
            <a:spLocks noChangeArrowheads="1"/>
          </p:cNvSpPr>
          <p:nvPr/>
        </p:nvSpPr>
        <p:spPr bwMode="auto">
          <a:xfrm>
            <a:off x="611560" y="2348880"/>
            <a:ext cx="8324850" cy="3749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marL="0" indent="0" algn="just">
              <a:spcBef>
                <a:spcPct val="0"/>
              </a:spcBef>
              <a:buNone/>
            </a:pPr>
            <a:r>
              <a:rPr lang="zh-CN" altLang="en-US" sz="2200" i="0" dirty="0">
                <a:solidFill>
                  <a:srgbClr val="FF0000"/>
                </a:solidFill>
                <a:latin typeface="+mn-lt"/>
                <a:ea typeface="+mj-ea"/>
                <a:cs typeface="楷体" panose="02010609060101010101" pitchFamily="49" charset="-122"/>
              </a:rPr>
              <a:t>统计的为</a:t>
            </a:r>
            <a:r>
              <a:rPr lang="en-US" altLang="zh-CN" sz="2200" i="0" dirty="0">
                <a:solidFill>
                  <a:srgbClr val="FF0000"/>
                </a:solidFill>
                <a:latin typeface="+mn-lt"/>
                <a:ea typeface="+mj-ea"/>
                <a:cs typeface="楷体" panose="02010609060101010101" pitchFamily="49" charset="-122"/>
              </a:rPr>
              <a:t>2016</a:t>
            </a:r>
            <a:r>
              <a:rPr lang="zh-CN" altLang="en-US" sz="2200" i="0" dirty="0">
                <a:solidFill>
                  <a:srgbClr val="FF0000"/>
                </a:solidFill>
                <a:latin typeface="+mn-lt"/>
                <a:ea typeface="+mj-ea"/>
                <a:cs typeface="楷体" panose="02010609060101010101" pitchFamily="49" charset="-122"/>
              </a:rPr>
              <a:t>年招生情况，只统计普通高考，艺术、体育考生及专升本考生无需统计。</a:t>
            </a:r>
          </a:p>
          <a:p>
            <a:pPr algn="just">
              <a:spcBef>
                <a:spcPct val="0"/>
              </a:spcBef>
              <a:buFont typeface="Wingdings" panose="05000000000000000000" pitchFamily="2" charset="2"/>
              <a:buChar char="n"/>
            </a:pPr>
            <a:endParaRPr lang="zh-CN" altLang="en-US"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solidFill>
                  <a:srgbClr val="000000"/>
                </a:solidFill>
                <a:latin typeface="+mn-lt"/>
                <a:ea typeface="+mj-ea"/>
                <a:cs typeface="楷体" panose="02010609060101010101" pitchFamily="49" charset="-122"/>
              </a:rPr>
              <a:t>批次：</a:t>
            </a:r>
            <a:r>
              <a:rPr lang="zh-CN" altLang="en-US" sz="2200" i="0" dirty="0">
                <a:solidFill>
                  <a:srgbClr val="000000"/>
                </a:solidFill>
                <a:latin typeface="+mn-lt"/>
                <a:ea typeface="仿宋" panose="02010609060101010101" pitchFamily="49" charset="-122"/>
                <a:cs typeface="楷体" panose="02010609060101010101" pitchFamily="49" charset="-122"/>
              </a:rPr>
              <a:t>选择</a:t>
            </a:r>
            <a:r>
              <a:rPr lang="zh-CN" altLang="en-US" sz="2200" i="0" dirty="0">
                <a:solidFill>
                  <a:srgbClr val="FF0000"/>
                </a:solidFill>
                <a:latin typeface="+mn-lt"/>
                <a:ea typeface="仿宋" panose="02010609060101010101" pitchFamily="49" charset="-122"/>
                <a:cs typeface="楷体" panose="02010609060101010101" pitchFamily="49" charset="-122"/>
              </a:rPr>
              <a:t>春季招生</a:t>
            </a:r>
            <a:r>
              <a:rPr lang="zh-CN" altLang="en-US" sz="2200" i="0" dirty="0">
                <a:solidFill>
                  <a:srgbClr val="000000"/>
                </a:solidFill>
                <a:latin typeface="+mn-lt"/>
                <a:ea typeface="仿宋" panose="02010609060101010101" pitchFamily="49" charset="-122"/>
                <a:cs typeface="楷体" panose="02010609060101010101" pitchFamily="49" charset="-122"/>
              </a:rPr>
              <a:t>、提前批招生、</a:t>
            </a:r>
            <a:r>
              <a:rPr lang="zh-CN" altLang="en-US" sz="2200" i="0" dirty="0">
                <a:solidFill>
                  <a:srgbClr val="FF0000"/>
                </a:solidFill>
                <a:latin typeface="+mn-lt"/>
                <a:ea typeface="仿宋" panose="02010609060101010101" pitchFamily="49" charset="-122"/>
                <a:cs typeface="楷体" panose="02010609060101010101" pitchFamily="49" charset="-122"/>
              </a:rPr>
              <a:t>无批次招生</a:t>
            </a:r>
            <a:r>
              <a:rPr lang="zh-CN" altLang="en-US" sz="2200" i="0" dirty="0">
                <a:solidFill>
                  <a:srgbClr val="000000"/>
                </a:solidFill>
                <a:latin typeface="+mn-lt"/>
                <a:ea typeface="仿宋" panose="02010609060101010101" pitchFamily="49" charset="-122"/>
                <a:cs typeface="楷体" panose="02010609060101010101" pitchFamily="49" charset="-122"/>
              </a:rPr>
              <a:t>、第一批次招生、第二批次招生</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、第二批次招生</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、第三批次招生</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、第三批次招生</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a:t>
            </a:r>
            <a:endParaRPr lang="en-US" altLang="zh-CN"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Tx/>
              <a:buNone/>
            </a:pPr>
            <a:endParaRPr lang="en-US" altLang="zh-CN"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solidFill>
                  <a:srgbClr val="000000"/>
                </a:solidFill>
                <a:latin typeface="+mn-lt"/>
                <a:ea typeface="仿宋" panose="02010609060101010101" pitchFamily="49" charset="-122"/>
                <a:cs typeface="楷体" panose="02010609060101010101" pitchFamily="49" charset="-122"/>
              </a:rPr>
              <a:t>如有第一批次</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，请按第一批次统一填报；招生如有第二批次</a:t>
            </a:r>
            <a:r>
              <a:rPr lang="en-US" altLang="zh-CN" sz="2200" i="0" dirty="0">
                <a:solidFill>
                  <a:srgbClr val="000000"/>
                </a:solidFill>
                <a:latin typeface="+mn-lt"/>
                <a:ea typeface="仿宋" panose="02010609060101010101" pitchFamily="49" charset="-122"/>
                <a:cs typeface="楷体" panose="02010609060101010101" pitchFamily="49" charset="-122"/>
              </a:rPr>
              <a:t>C</a:t>
            </a:r>
            <a:r>
              <a:rPr lang="zh-CN" altLang="en-US" sz="2200" i="0" dirty="0">
                <a:solidFill>
                  <a:srgbClr val="000000"/>
                </a:solidFill>
                <a:latin typeface="+mn-lt"/>
                <a:ea typeface="仿宋" panose="02010609060101010101" pitchFamily="49" charset="-122"/>
                <a:cs typeface="楷体" panose="02010609060101010101" pitchFamily="49" charset="-122"/>
              </a:rPr>
              <a:t>，则按第二批次</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填报。如第二批次不分</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，则统一按第二批次</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填报；并在“说明”加以备注。</a:t>
            </a:r>
            <a:endParaRPr lang="en-US" altLang="zh-CN"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en-US" altLang="zh-CN" sz="22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5715" name="文本框 3"/>
          <p:cNvSpPr txBox="1">
            <a:spLocks noChangeArrowheads="1"/>
          </p:cNvSpPr>
          <p:nvPr/>
        </p:nvSpPr>
        <p:spPr bwMode="auto">
          <a:xfrm>
            <a:off x="377825" y="1125538"/>
            <a:ext cx="74342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4.</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6-3-4  </a:t>
            </a:r>
            <a:r>
              <a:rPr lang="zh-CN" altLang="en-US" i="0" dirty="0">
                <a:solidFill>
                  <a:srgbClr val="000000"/>
                </a:solidFill>
                <a:latin typeface="+mn-lt"/>
                <a:ea typeface="宋体" panose="02010600030101010101" pitchFamily="2" charset="-122"/>
              </a:rPr>
              <a:t>近一届各专业（大类）招生报到情况（时点）</a:t>
            </a:r>
          </a:p>
        </p:txBody>
      </p:sp>
      <p:sp>
        <p:nvSpPr>
          <p:cNvPr id="115716" name="Rectangle 1"/>
          <p:cNvSpPr>
            <a:spLocks noChangeArrowheads="1"/>
          </p:cNvSpPr>
          <p:nvPr/>
        </p:nvSpPr>
        <p:spPr bwMode="auto">
          <a:xfrm>
            <a:off x="357158" y="3500438"/>
            <a:ext cx="8324850" cy="4457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统计的为</a:t>
            </a:r>
            <a:r>
              <a:rPr lang="en-US" altLang="zh-CN" sz="2400" i="0" dirty="0">
                <a:solidFill>
                  <a:srgbClr val="000000"/>
                </a:solidFill>
                <a:latin typeface="+mn-lt"/>
                <a:ea typeface="仿宋" panose="02010609060101010101" pitchFamily="49" charset="-122"/>
                <a:cs typeface="楷体" panose="02010609060101010101" pitchFamily="49" charset="-122"/>
              </a:rPr>
              <a:t>2016</a:t>
            </a:r>
            <a:r>
              <a:rPr lang="zh-CN" altLang="en-US" sz="2400" i="0" dirty="0">
                <a:solidFill>
                  <a:srgbClr val="000000"/>
                </a:solidFill>
                <a:latin typeface="+mn-lt"/>
                <a:ea typeface="仿宋" panose="02010609060101010101" pitchFamily="49" charset="-122"/>
                <a:cs typeface="楷体" panose="02010609060101010101" pitchFamily="49" charset="-122"/>
              </a:rPr>
              <a:t>年招生报到情况。</a:t>
            </a:r>
          </a:p>
          <a:p>
            <a:pPr algn="just">
              <a:lnSpc>
                <a:spcPct val="150000"/>
              </a:lnSpc>
              <a:spcBef>
                <a:spcPct val="0"/>
              </a:spcBef>
              <a:buFont typeface="Wingdings" panose="05000000000000000000" pitchFamily="2" charset="2"/>
              <a:buChar char="n"/>
            </a:pPr>
            <a:r>
              <a:rPr lang="zh-CN" altLang="zh-CN" sz="2400" i="0" dirty="0" smtClean="0">
                <a:solidFill>
                  <a:srgbClr val="000000"/>
                </a:solidFill>
                <a:latin typeface="+mn-lt"/>
                <a:cs typeface="楷体" panose="02010609060101010101" pitchFamily="49" charset="-122"/>
              </a:rPr>
              <a:t>第一</a:t>
            </a:r>
            <a:r>
              <a:rPr lang="zh-CN" altLang="zh-CN" sz="2400" i="0" dirty="0">
                <a:solidFill>
                  <a:srgbClr val="000000"/>
                </a:solidFill>
                <a:latin typeface="+mn-lt"/>
                <a:cs typeface="楷体" panose="02010609060101010101" pitchFamily="49" charset="-122"/>
              </a:rPr>
              <a:t>志愿专业</a:t>
            </a:r>
            <a:r>
              <a:rPr lang="zh-CN" altLang="zh-CN" sz="2400" i="0" dirty="0">
                <a:solidFill>
                  <a:srgbClr val="000000"/>
                </a:solidFill>
                <a:latin typeface="+mn-lt"/>
                <a:ea typeface="仿宋" panose="02010609060101010101" pitchFamily="49" charset="-122"/>
                <a:cs typeface="楷体" panose="02010609060101010101" pitchFamily="49" charset="-122"/>
              </a:rPr>
              <a:t>：是指将该专业作为学生报考本校的专业第一志愿。</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400" i="0" dirty="0" smtClean="0">
                <a:solidFill>
                  <a:srgbClr val="000000"/>
                </a:solidFill>
                <a:latin typeface="+mn-lt"/>
                <a:cs typeface="楷体" panose="02010609060101010101" pitchFamily="49" charset="-122"/>
              </a:rPr>
              <a:t>学校</a:t>
            </a:r>
            <a:r>
              <a:rPr lang="zh-CN" altLang="en-US" sz="2400" i="0" dirty="0">
                <a:solidFill>
                  <a:srgbClr val="000000"/>
                </a:solidFill>
                <a:latin typeface="+mn-lt"/>
                <a:cs typeface="楷体" panose="02010609060101010101" pitchFamily="49" charset="-122"/>
              </a:rPr>
              <a:t>录取平均分</a:t>
            </a:r>
            <a:r>
              <a:rPr lang="zh-CN" altLang="en-US" sz="2400" i="0" dirty="0">
                <a:solidFill>
                  <a:srgbClr val="000000"/>
                </a:solidFill>
                <a:latin typeface="+mn-lt"/>
                <a:ea typeface="仿宋" panose="02010609060101010101" pitchFamily="49" charset="-122"/>
                <a:cs typeface="楷体" panose="02010609060101010101" pitchFamily="49" charset="-122"/>
              </a:rPr>
              <a:t>是指学校在该省该批次录取的平均</a:t>
            </a:r>
            <a:r>
              <a:rPr lang="zh-CN" altLang="en-US" sz="2400" i="0" dirty="0" smtClean="0">
                <a:solidFill>
                  <a:srgbClr val="000000"/>
                </a:solidFill>
                <a:latin typeface="+mn-lt"/>
                <a:ea typeface="仿宋" panose="02010609060101010101" pitchFamily="49" charset="-122"/>
                <a:cs typeface="楷体" panose="02010609060101010101" pitchFamily="49" charset="-122"/>
              </a:rPr>
              <a:t>分（与</a:t>
            </a:r>
            <a:r>
              <a:rPr lang="en-US" altLang="zh-CN" sz="2400" i="0" dirty="0" smtClean="0">
                <a:solidFill>
                  <a:srgbClr val="FF0000"/>
                </a:solidFill>
                <a:latin typeface="+mn-lt"/>
                <a:ea typeface="仿宋" panose="02010609060101010101" pitchFamily="49" charset="-122"/>
                <a:cs typeface="楷体" panose="02010609060101010101" pitchFamily="49" charset="-122"/>
              </a:rPr>
              <a:t>6-3-3</a:t>
            </a:r>
            <a:r>
              <a:rPr lang="zh-CN" altLang="en-US" sz="2400" i="0" dirty="0" smtClean="0">
                <a:solidFill>
                  <a:srgbClr val="000000"/>
                </a:solidFill>
                <a:latin typeface="+mn-lt"/>
                <a:ea typeface="仿宋" panose="02010609060101010101" pitchFamily="49" charset="-122"/>
                <a:cs typeface="楷体" panose="02010609060101010101" pitchFamily="49" charset="-122"/>
              </a:rPr>
              <a:t>一致）</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en-US" altLang="zh-CN" sz="2400" i="0" dirty="0" smtClean="0">
                <a:solidFill>
                  <a:srgbClr val="000000"/>
                </a:solidFill>
                <a:latin typeface="+mn-lt"/>
                <a:ea typeface="仿宋" panose="02010609060101010101" pitchFamily="49" charset="-122"/>
                <a:cs typeface="楷体" panose="02010609060101010101" pitchFamily="49" charset="-122"/>
              </a:rPr>
              <a:t>“</a:t>
            </a:r>
            <a:r>
              <a:rPr lang="zh-CN" altLang="en-US" sz="2400" i="0" dirty="0" smtClean="0">
                <a:solidFill>
                  <a:srgbClr val="000000"/>
                </a:solidFill>
                <a:latin typeface="+mn-lt"/>
                <a:ea typeface="仿宋" panose="02010609060101010101" pitchFamily="49" charset="-122"/>
                <a:cs typeface="楷体" panose="02010609060101010101" pitchFamily="49" charset="-122"/>
              </a:rPr>
              <a:t>不分文理”用于填报艺术、体育类专业数据。</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endParaRPr lang="en-US" altLang="zh-CN" sz="2400" i="0" dirty="0">
              <a:solidFill>
                <a:srgbClr val="000000"/>
              </a:solidFill>
              <a:latin typeface="+mn-lt"/>
              <a:ea typeface="仿宋" panose="02010609060101010101" pitchFamily="49" charset="-122"/>
              <a:cs typeface="楷体" panose="02010609060101010101" pitchFamily="49" charset="-122"/>
            </a:endParaRPr>
          </a:p>
          <a:p>
            <a:pPr marL="0" indent="0" algn="just">
              <a:lnSpc>
                <a:spcPct val="150000"/>
              </a:lnSpc>
              <a:spcBef>
                <a:spcPct val="0"/>
              </a:spcBef>
              <a:buNone/>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5113" y="2247900"/>
            <a:ext cx="8410575" cy="1253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31153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3"/>
          <p:cNvSpPr>
            <a:spLocks/>
          </p:cNvSpPr>
          <p:nvPr/>
        </p:nvSpPr>
        <p:spPr bwMode="gray">
          <a:xfrm rot="1618346">
            <a:off x="5841973" y="2986252"/>
            <a:ext cx="2517172" cy="728424"/>
          </a:xfrm>
          <a:custGeom>
            <a:avLst/>
            <a:gdLst>
              <a:gd name="T0" fmla="*/ 64 w 1093"/>
              <a:gd name="T1" fmla="*/ 704 h 704"/>
              <a:gd name="T2" fmla="*/ 0 w 1093"/>
              <a:gd name="T3" fmla="*/ 622 h 704"/>
              <a:gd name="T4" fmla="*/ 820 w 1093"/>
              <a:gd name="T5" fmla="*/ 0 h 704"/>
              <a:gd name="T6" fmla="*/ 1093 w 1093"/>
              <a:gd name="T7" fmla="*/ 453 h 704"/>
              <a:gd name="T8" fmla="*/ 64 w 1093"/>
              <a:gd name="T9" fmla="*/ 704 h 704"/>
              <a:gd name="T10" fmla="*/ 0 60000 65536"/>
              <a:gd name="T11" fmla="*/ 0 60000 65536"/>
              <a:gd name="T12" fmla="*/ 0 60000 65536"/>
              <a:gd name="T13" fmla="*/ 0 60000 65536"/>
              <a:gd name="T14" fmla="*/ 0 60000 65536"/>
              <a:gd name="T15" fmla="*/ 0 w 1093"/>
              <a:gd name="T16" fmla="*/ 0 h 704"/>
              <a:gd name="T17" fmla="*/ 1093 w 1093"/>
              <a:gd name="T18" fmla="*/ 704 h 704"/>
            </a:gdLst>
            <a:ahLst/>
            <a:cxnLst>
              <a:cxn ang="T10">
                <a:pos x="T0" y="T1"/>
              </a:cxn>
              <a:cxn ang="T11">
                <a:pos x="T2" y="T3"/>
              </a:cxn>
              <a:cxn ang="T12">
                <a:pos x="T4" y="T5"/>
              </a:cxn>
              <a:cxn ang="T13">
                <a:pos x="T6" y="T7"/>
              </a:cxn>
              <a:cxn ang="T14">
                <a:pos x="T8" y="T9"/>
              </a:cxn>
            </a:cxnLst>
            <a:rect l="T15" t="T16" r="T17" b="T18"/>
            <a:pathLst>
              <a:path w="1093" h="704">
                <a:moveTo>
                  <a:pt x="64" y="704"/>
                </a:moveTo>
                <a:lnTo>
                  <a:pt x="0" y="622"/>
                </a:lnTo>
                <a:lnTo>
                  <a:pt x="820" y="0"/>
                </a:lnTo>
                <a:lnTo>
                  <a:pt x="1093" y="453"/>
                </a:lnTo>
                <a:lnTo>
                  <a:pt x="64" y="704"/>
                </a:lnTo>
                <a:close/>
              </a:path>
            </a:pathLst>
          </a:custGeom>
          <a:solidFill>
            <a:srgbClr val="92D050"/>
          </a:solidFill>
          <a:ln w="9525" cap="flat" cmpd="sng">
            <a:noFill/>
            <a:prstDash val="solid"/>
            <a:round/>
            <a:headEnd/>
            <a:tailEnd/>
          </a:ln>
        </p:spPr>
        <p:txBody>
          <a:bodyPr wrap="none" anchor="ctr"/>
          <a:lstStyle/>
          <a:p>
            <a:endParaRPr lang="zh-CN" altLang="en-US" i="0">
              <a:latin typeface="+mn-lt"/>
            </a:endParaRPr>
          </a:p>
        </p:txBody>
      </p:sp>
      <p:sp>
        <p:nvSpPr>
          <p:cNvPr id="46" name="Freeform 4"/>
          <p:cNvSpPr>
            <a:spLocks/>
          </p:cNvSpPr>
          <p:nvPr/>
        </p:nvSpPr>
        <p:spPr bwMode="gray">
          <a:xfrm rot="20220347">
            <a:off x="905303" y="2759052"/>
            <a:ext cx="3000543" cy="937052"/>
          </a:xfrm>
          <a:custGeom>
            <a:avLst/>
            <a:gdLst>
              <a:gd name="T0" fmla="*/ 926 w 926"/>
              <a:gd name="T1" fmla="*/ 611 h 704"/>
              <a:gd name="T2" fmla="*/ 844 w 926"/>
              <a:gd name="T3" fmla="*/ 704 h 704"/>
              <a:gd name="T4" fmla="*/ 0 w 926"/>
              <a:gd name="T5" fmla="*/ 489 h 704"/>
              <a:gd name="T6" fmla="*/ 315 w 926"/>
              <a:gd name="T7" fmla="*/ 0 h 704"/>
              <a:gd name="T8" fmla="*/ 926 w 926"/>
              <a:gd name="T9" fmla="*/ 611 h 704"/>
              <a:gd name="T10" fmla="*/ 0 60000 65536"/>
              <a:gd name="T11" fmla="*/ 0 60000 65536"/>
              <a:gd name="T12" fmla="*/ 0 60000 65536"/>
              <a:gd name="T13" fmla="*/ 0 60000 65536"/>
              <a:gd name="T14" fmla="*/ 0 60000 65536"/>
              <a:gd name="T15" fmla="*/ 0 w 926"/>
              <a:gd name="T16" fmla="*/ 0 h 704"/>
              <a:gd name="T17" fmla="*/ 926 w 926"/>
              <a:gd name="T18" fmla="*/ 704 h 704"/>
            </a:gdLst>
            <a:ahLst/>
            <a:cxnLst>
              <a:cxn ang="T10">
                <a:pos x="T0" y="T1"/>
              </a:cxn>
              <a:cxn ang="T11">
                <a:pos x="T2" y="T3"/>
              </a:cxn>
              <a:cxn ang="T12">
                <a:pos x="T4" y="T5"/>
              </a:cxn>
              <a:cxn ang="T13">
                <a:pos x="T6" y="T7"/>
              </a:cxn>
              <a:cxn ang="T14">
                <a:pos x="T8" y="T9"/>
              </a:cxn>
            </a:cxnLst>
            <a:rect l="T15" t="T16" r="T17" b="T18"/>
            <a:pathLst>
              <a:path w="926" h="704">
                <a:moveTo>
                  <a:pt x="926" y="611"/>
                </a:moveTo>
                <a:lnTo>
                  <a:pt x="844" y="704"/>
                </a:lnTo>
                <a:lnTo>
                  <a:pt x="0" y="489"/>
                </a:lnTo>
                <a:lnTo>
                  <a:pt x="315" y="0"/>
                </a:lnTo>
                <a:lnTo>
                  <a:pt x="926" y="611"/>
                </a:lnTo>
                <a:close/>
              </a:path>
            </a:pathLst>
          </a:custGeom>
          <a:solidFill>
            <a:srgbClr val="00B0F0"/>
          </a:solidFill>
          <a:ln w="9525" cap="flat" cmpd="sng">
            <a:noFill/>
            <a:prstDash val="solid"/>
            <a:round/>
            <a:headEnd/>
            <a:tailEnd/>
          </a:ln>
        </p:spPr>
        <p:txBody>
          <a:bodyPr wrap="none" anchor="ctr"/>
          <a:lstStyle/>
          <a:p>
            <a:endParaRPr lang="zh-CN" altLang="en-US" i="0">
              <a:latin typeface="+mn-lt"/>
            </a:endParaRPr>
          </a:p>
        </p:txBody>
      </p:sp>
      <p:sp>
        <p:nvSpPr>
          <p:cNvPr id="47" name="Freeform 2"/>
          <p:cNvSpPr>
            <a:spLocks/>
          </p:cNvSpPr>
          <p:nvPr/>
        </p:nvSpPr>
        <p:spPr bwMode="gray">
          <a:xfrm>
            <a:off x="3842111" y="2994824"/>
            <a:ext cx="1659891" cy="1036241"/>
          </a:xfrm>
          <a:custGeom>
            <a:avLst/>
            <a:gdLst>
              <a:gd name="T0" fmla="*/ 390 w 797"/>
              <a:gd name="T1" fmla="*/ 0 h 506"/>
              <a:gd name="T2" fmla="*/ 448 w 797"/>
              <a:gd name="T3" fmla="*/ 64 h 506"/>
              <a:gd name="T4" fmla="*/ 797 w 797"/>
              <a:gd name="T5" fmla="*/ 495 h 506"/>
              <a:gd name="T6" fmla="*/ 390 w 797"/>
              <a:gd name="T7" fmla="*/ 355 h 506"/>
              <a:gd name="T8" fmla="*/ 0 w 797"/>
              <a:gd name="T9" fmla="*/ 506 h 506"/>
              <a:gd name="T10" fmla="*/ 390 w 797"/>
              <a:gd name="T11" fmla="*/ 0 h 506"/>
              <a:gd name="T12" fmla="*/ 0 60000 65536"/>
              <a:gd name="T13" fmla="*/ 0 60000 65536"/>
              <a:gd name="T14" fmla="*/ 0 60000 65536"/>
              <a:gd name="T15" fmla="*/ 0 60000 65536"/>
              <a:gd name="T16" fmla="*/ 0 60000 65536"/>
              <a:gd name="T17" fmla="*/ 0 60000 65536"/>
              <a:gd name="T18" fmla="*/ 0 w 797"/>
              <a:gd name="T19" fmla="*/ 0 h 506"/>
              <a:gd name="T20" fmla="*/ 797 w 797"/>
              <a:gd name="T21" fmla="*/ 506 h 506"/>
            </a:gdLst>
            <a:ahLst/>
            <a:cxnLst>
              <a:cxn ang="T12">
                <a:pos x="T0" y="T1"/>
              </a:cxn>
              <a:cxn ang="T13">
                <a:pos x="T2" y="T3"/>
              </a:cxn>
              <a:cxn ang="T14">
                <a:pos x="T4" y="T5"/>
              </a:cxn>
              <a:cxn ang="T15">
                <a:pos x="T6" y="T7"/>
              </a:cxn>
              <a:cxn ang="T16">
                <a:pos x="T8" y="T9"/>
              </a:cxn>
              <a:cxn ang="T17">
                <a:pos x="T10" y="T11"/>
              </a:cxn>
            </a:cxnLst>
            <a:rect l="T18" t="T19" r="T20" b="T21"/>
            <a:pathLst>
              <a:path w="797" h="506">
                <a:moveTo>
                  <a:pt x="390" y="0"/>
                </a:moveTo>
                <a:lnTo>
                  <a:pt x="448" y="64"/>
                </a:lnTo>
                <a:lnTo>
                  <a:pt x="797" y="495"/>
                </a:lnTo>
                <a:lnTo>
                  <a:pt x="390" y="355"/>
                </a:lnTo>
                <a:lnTo>
                  <a:pt x="0" y="506"/>
                </a:lnTo>
                <a:lnTo>
                  <a:pt x="390" y="0"/>
                </a:lnTo>
                <a:close/>
              </a:path>
            </a:pathLst>
          </a:custGeom>
          <a:gradFill rotWithShape="1">
            <a:gsLst>
              <a:gs pos="0">
                <a:srgbClr val="FFC000"/>
              </a:gs>
              <a:gs pos="17999">
                <a:srgbClr val="FEE7F2"/>
              </a:gs>
              <a:gs pos="36000">
                <a:srgbClr val="FAC77D"/>
              </a:gs>
              <a:gs pos="61000">
                <a:srgbClr val="FBA97D"/>
              </a:gs>
              <a:gs pos="82001">
                <a:srgbClr val="FBD49C"/>
              </a:gs>
              <a:gs pos="100000">
                <a:srgbClr val="FEE7F2"/>
              </a:gs>
            </a:gsLst>
            <a:lin ang="5400000" scaled="0"/>
          </a:gradFill>
          <a:ln w="9525" cap="flat" cmpd="sng">
            <a:noFill/>
            <a:prstDash val="solid"/>
            <a:round/>
            <a:headEnd/>
            <a:tailEnd/>
          </a:ln>
        </p:spPr>
        <p:txBody>
          <a:bodyPr wrap="none" anchor="ctr"/>
          <a:lstStyle/>
          <a:p>
            <a:endParaRPr lang="zh-CN" altLang="en-US" i="0">
              <a:latin typeface="+mn-lt"/>
            </a:endParaRPr>
          </a:p>
        </p:txBody>
      </p:sp>
      <p:grpSp>
        <p:nvGrpSpPr>
          <p:cNvPr id="2" name="组合 2"/>
          <p:cNvGrpSpPr/>
          <p:nvPr/>
        </p:nvGrpSpPr>
        <p:grpSpPr>
          <a:xfrm>
            <a:off x="468107" y="3671850"/>
            <a:ext cx="2819957" cy="2286016"/>
            <a:chOff x="468107" y="4142080"/>
            <a:chExt cx="2819957" cy="2286016"/>
          </a:xfrm>
        </p:grpSpPr>
        <p:grpSp>
          <p:nvGrpSpPr>
            <p:cNvPr id="3" name="Group 6"/>
            <p:cNvGrpSpPr>
              <a:grpSpLocks/>
            </p:cNvGrpSpPr>
            <p:nvPr/>
          </p:nvGrpSpPr>
          <p:grpSpPr bwMode="auto">
            <a:xfrm>
              <a:off x="468107" y="4142080"/>
              <a:ext cx="2819957" cy="2286016"/>
              <a:chOff x="867" y="1550"/>
              <a:chExt cx="1379" cy="1422"/>
            </a:xfrm>
          </p:grpSpPr>
          <p:sp>
            <p:nvSpPr>
              <p:cNvPr id="65" name="Oval 7"/>
              <p:cNvSpPr>
                <a:spLocks noChangeArrowheads="1"/>
              </p:cNvSpPr>
              <p:nvPr/>
            </p:nvSpPr>
            <p:spPr bwMode="gray">
              <a:xfrm>
                <a:off x="867" y="1550"/>
                <a:ext cx="1323" cy="1422"/>
              </a:xfrm>
              <a:prstGeom prst="ellipse">
                <a:avLst/>
              </a:prstGeom>
              <a:gradFill rotWithShape="1">
                <a:gsLst>
                  <a:gs pos="0">
                    <a:srgbClr val="7C9959"/>
                  </a:gs>
                  <a:gs pos="100000">
                    <a:srgbClr val="A3C975"/>
                  </a:gs>
                </a:gsLst>
                <a:lin ang="2700000" scaled="1"/>
              </a:gradFill>
              <a:ln w="38100" algn="ctr">
                <a:solidFill>
                  <a:srgbClr val="DDDDDD"/>
                </a:solidFill>
                <a:round/>
                <a:headEnd/>
                <a:tailEnd/>
              </a:ln>
            </p:spPr>
            <p:txBody>
              <a:bodyPr wrap="none" anchor="ctr"/>
              <a:lstStyle/>
              <a:p>
                <a:endParaRPr lang="zh-CN" altLang="en-US" i="0">
                  <a:latin typeface="+mn-lt"/>
                </a:endParaRPr>
              </a:p>
            </p:txBody>
          </p:sp>
          <p:sp>
            <p:nvSpPr>
              <p:cNvPr id="66" name="Oval 8"/>
              <p:cNvSpPr>
                <a:spLocks noChangeArrowheads="1"/>
              </p:cNvSpPr>
              <p:nvPr/>
            </p:nvSpPr>
            <p:spPr bwMode="gray">
              <a:xfrm>
                <a:off x="909" y="1579"/>
                <a:ext cx="1337" cy="1348"/>
              </a:xfrm>
              <a:prstGeom prst="ellipse">
                <a:avLst/>
              </a:prstGeom>
              <a:gradFill rotWithShape="1">
                <a:gsLst>
                  <a:gs pos="0">
                    <a:srgbClr val="A3C975"/>
                  </a:gs>
                  <a:gs pos="100000">
                    <a:srgbClr val="7C9959"/>
                  </a:gs>
                </a:gsLst>
                <a:lin ang="2700000" scaled="1"/>
              </a:gradFill>
              <a:ln w="38100" algn="ctr">
                <a:noFill/>
                <a:round/>
                <a:headEnd/>
                <a:tailEnd/>
              </a:ln>
            </p:spPr>
            <p:txBody>
              <a:bodyPr wrap="none" anchor="ctr"/>
              <a:lstStyle/>
              <a:p>
                <a:endParaRPr lang="zh-CN" altLang="en-US" i="0">
                  <a:latin typeface="+mn-lt"/>
                </a:endParaRPr>
              </a:p>
            </p:txBody>
          </p:sp>
        </p:grpSp>
        <p:sp>
          <p:nvSpPr>
            <p:cNvPr id="49" name="Rectangle 9"/>
            <p:cNvSpPr>
              <a:spLocks noChangeArrowheads="1"/>
            </p:cNvSpPr>
            <p:nvPr/>
          </p:nvSpPr>
          <p:spPr bwMode="gray">
            <a:xfrm>
              <a:off x="530545" y="5006224"/>
              <a:ext cx="2741303" cy="913070"/>
            </a:xfrm>
            <a:prstGeom prst="rect">
              <a:avLst/>
            </a:prstGeom>
            <a:noFill/>
            <a:ln w="9525" algn="ctr">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algn="ctr" eaLnBrk="0" hangingPunct="0">
                <a:lnSpc>
                  <a:spcPts val="3200"/>
                </a:lnSpc>
                <a:defRPr/>
              </a:pPr>
              <a:r>
                <a:rPr lang="zh-CN" altLang="en-US" sz="2000" b="1" i="0" spc="50" dirty="0">
                  <a:ln w="11430"/>
                  <a:solidFill>
                    <a:srgbClr val="C00000"/>
                  </a:solidFill>
                  <a:latin typeface="+mn-lt"/>
                  <a:ea typeface="微软雅黑" panose="020B0503020204020204" pitchFamily="34" charset="-122"/>
                  <a:cs typeface="Times New Roman" pitchFamily="18" charset="0"/>
                </a:rPr>
                <a:t>评估工作的信度效度</a:t>
              </a:r>
              <a:endParaRPr lang="en-US" altLang="zh-CN" sz="2000" b="1" i="0" spc="50" dirty="0">
                <a:ln w="11430"/>
                <a:solidFill>
                  <a:srgbClr val="C00000"/>
                </a:solidFill>
                <a:latin typeface="+mn-lt"/>
                <a:ea typeface="微软雅黑" panose="020B0503020204020204" pitchFamily="34" charset="-122"/>
                <a:cs typeface="Times New Roman" pitchFamily="18" charset="0"/>
              </a:endParaRPr>
            </a:p>
            <a:p>
              <a:pPr algn="ctr" eaLnBrk="0" hangingPunct="0">
                <a:lnSpc>
                  <a:spcPts val="3200"/>
                </a:lnSpc>
                <a:defRPr/>
              </a:pPr>
              <a:r>
                <a:rPr lang="zh-CN" altLang="en-US" sz="2000" b="1" i="0" spc="50" dirty="0">
                  <a:ln w="11430"/>
                  <a:solidFill>
                    <a:srgbClr val="C00000"/>
                  </a:solidFill>
                  <a:latin typeface="+mn-lt"/>
                  <a:ea typeface="微软雅黑" panose="020B0503020204020204" pitchFamily="34" charset="-122"/>
                  <a:cs typeface="Times New Roman" pitchFamily="18" charset="0"/>
                </a:rPr>
                <a:t>三级专业认证工作</a:t>
              </a:r>
              <a:endParaRPr lang="en-US" altLang="zh-CN" sz="2000" b="1" i="0" spc="50" dirty="0">
                <a:ln w="11430"/>
                <a:solidFill>
                  <a:srgbClr val="C00000"/>
                </a:solidFill>
                <a:latin typeface="+mn-lt"/>
                <a:ea typeface="微软雅黑" panose="020B0503020204020204" pitchFamily="34" charset="-122"/>
                <a:cs typeface="Times New Roman" pitchFamily="18" charset="0"/>
              </a:endParaRPr>
            </a:p>
          </p:txBody>
        </p:sp>
        <p:sp>
          <p:nvSpPr>
            <p:cNvPr id="54" name="Freeform 22"/>
            <p:cNvSpPr>
              <a:spLocks/>
            </p:cNvSpPr>
            <p:nvPr/>
          </p:nvSpPr>
          <p:spPr bwMode="gray">
            <a:xfrm>
              <a:off x="638305" y="4183828"/>
              <a:ext cx="2625688" cy="795766"/>
            </a:xfrm>
            <a:custGeom>
              <a:avLst/>
              <a:gdLst>
                <a:gd name="T0" fmla="*/ 0 w 1284"/>
                <a:gd name="T1" fmla="*/ 495 h 495"/>
                <a:gd name="T2" fmla="*/ 1284 w 1284"/>
                <a:gd name="T3" fmla="*/ 492 h 495"/>
                <a:gd name="T4" fmla="*/ 1072 w 1284"/>
                <a:gd name="T5" fmla="*/ 160 h 495"/>
                <a:gd name="T6" fmla="*/ 639 w 1284"/>
                <a:gd name="T7" fmla="*/ 0 h 495"/>
                <a:gd name="T8" fmla="*/ 223 w 1284"/>
                <a:gd name="T9" fmla="*/ 147 h 495"/>
                <a:gd name="T10" fmla="*/ 0 w 1284"/>
                <a:gd name="T11" fmla="*/ 495 h 495"/>
                <a:gd name="T12" fmla="*/ 0 60000 65536"/>
                <a:gd name="T13" fmla="*/ 0 60000 65536"/>
                <a:gd name="T14" fmla="*/ 0 60000 65536"/>
                <a:gd name="T15" fmla="*/ 0 60000 65536"/>
                <a:gd name="T16" fmla="*/ 0 60000 65536"/>
                <a:gd name="T17" fmla="*/ 0 60000 65536"/>
                <a:gd name="T18" fmla="*/ 0 w 1284"/>
                <a:gd name="T19" fmla="*/ 0 h 495"/>
                <a:gd name="T20" fmla="*/ 1284 w 1284"/>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1284" h="495">
                  <a:moveTo>
                    <a:pt x="0" y="495"/>
                  </a:moveTo>
                  <a:lnTo>
                    <a:pt x="1284" y="492"/>
                  </a:lnTo>
                  <a:cubicBezTo>
                    <a:pt x="1248" y="340"/>
                    <a:pt x="1156" y="235"/>
                    <a:pt x="1072" y="160"/>
                  </a:cubicBezTo>
                  <a:cubicBezTo>
                    <a:pt x="988" y="85"/>
                    <a:pt x="858" y="0"/>
                    <a:pt x="639" y="0"/>
                  </a:cubicBezTo>
                  <a:cubicBezTo>
                    <a:pt x="420" y="0"/>
                    <a:pt x="333" y="67"/>
                    <a:pt x="223" y="147"/>
                  </a:cubicBezTo>
                  <a:cubicBezTo>
                    <a:pt x="113" y="227"/>
                    <a:pt x="18" y="426"/>
                    <a:pt x="0" y="495"/>
                  </a:cubicBezTo>
                  <a:close/>
                </a:path>
              </a:pathLst>
            </a:custGeom>
            <a:solidFill>
              <a:srgbClr val="A3C975"/>
            </a:solidFill>
            <a:ln w="9525" cap="flat" cmpd="sng">
              <a:noFill/>
              <a:prstDash val="solid"/>
              <a:round/>
              <a:headEnd/>
              <a:tailEnd/>
            </a:ln>
          </p:spPr>
          <p:txBody>
            <a:bodyPr wrap="none" anchor="ctr"/>
            <a:lstStyle/>
            <a:p>
              <a:endParaRPr lang="zh-CN" altLang="en-US" i="0">
                <a:latin typeface="+mn-lt"/>
              </a:endParaRPr>
            </a:p>
          </p:txBody>
        </p:sp>
        <p:sp>
          <p:nvSpPr>
            <p:cNvPr id="55" name="Rectangle 16"/>
            <p:cNvSpPr>
              <a:spLocks noChangeArrowheads="1"/>
            </p:cNvSpPr>
            <p:nvPr/>
          </p:nvSpPr>
          <p:spPr bwMode="gray">
            <a:xfrm>
              <a:off x="681056" y="4346552"/>
              <a:ext cx="2440282" cy="523220"/>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zh-CN" altLang="en-US" sz="2800" b="1" i="0" spc="50" dirty="0">
                  <a:ln w="11430"/>
                  <a:solidFill>
                    <a:srgbClr val="0033CC"/>
                  </a:solidFill>
                  <a:latin typeface="+mn-lt"/>
                  <a:ea typeface="微软雅黑" panose="020B0503020204020204" pitchFamily="34" charset="-122"/>
                  <a:cs typeface="Times New Roman" pitchFamily="18" charset="0"/>
                </a:rPr>
                <a:t>评估认证</a:t>
              </a:r>
              <a:endParaRPr lang="en-US" altLang="zh-CN" sz="2800" b="1" i="0" spc="50" dirty="0">
                <a:ln w="11430"/>
                <a:solidFill>
                  <a:srgbClr val="0033CC"/>
                </a:solidFill>
                <a:latin typeface="+mn-lt"/>
                <a:ea typeface="微软雅黑" panose="020B0503020204020204" pitchFamily="34" charset="-122"/>
                <a:cs typeface="Times New Roman" pitchFamily="18" charset="0"/>
              </a:endParaRPr>
            </a:p>
          </p:txBody>
        </p:sp>
      </p:grpSp>
      <p:grpSp>
        <p:nvGrpSpPr>
          <p:cNvPr id="4" name="组合 1"/>
          <p:cNvGrpSpPr/>
          <p:nvPr/>
        </p:nvGrpSpPr>
        <p:grpSpPr>
          <a:xfrm>
            <a:off x="6100837" y="3658186"/>
            <a:ext cx="2732239" cy="2313345"/>
            <a:chOff x="6100837" y="4072048"/>
            <a:chExt cx="2732239" cy="2313345"/>
          </a:xfrm>
        </p:grpSpPr>
        <p:grpSp>
          <p:nvGrpSpPr>
            <p:cNvPr id="5" name="Group 10"/>
            <p:cNvGrpSpPr>
              <a:grpSpLocks/>
            </p:cNvGrpSpPr>
            <p:nvPr/>
          </p:nvGrpSpPr>
          <p:grpSpPr bwMode="auto">
            <a:xfrm>
              <a:off x="6100837" y="4072048"/>
              <a:ext cx="2732239" cy="2313345"/>
              <a:chOff x="895" y="1504"/>
              <a:chExt cx="1338" cy="1439"/>
            </a:xfrm>
          </p:grpSpPr>
          <p:sp>
            <p:nvSpPr>
              <p:cNvPr id="63" name="Oval 11"/>
              <p:cNvSpPr>
                <a:spLocks noChangeArrowheads="1"/>
              </p:cNvSpPr>
              <p:nvPr/>
            </p:nvSpPr>
            <p:spPr bwMode="gray">
              <a:xfrm>
                <a:off x="895" y="1504"/>
                <a:ext cx="1300" cy="1422"/>
              </a:xfrm>
              <a:prstGeom prst="ellipse">
                <a:avLst/>
              </a:prstGeom>
              <a:gradFill rotWithShape="1">
                <a:gsLst>
                  <a:gs pos="0">
                    <a:srgbClr val="A19D57"/>
                  </a:gs>
                  <a:gs pos="100000">
                    <a:srgbClr val="D3CE73"/>
                  </a:gs>
                </a:gsLst>
                <a:lin ang="2700000" scaled="1"/>
              </a:gradFill>
              <a:ln w="38100" algn="ctr">
                <a:solidFill>
                  <a:srgbClr val="DDDDDD"/>
                </a:solidFill>
                <a:round/>
                <a:headEnd/>
                <a:tailEnd/>
              </a:ln>
            </p:spPr>
            <p:txBody>
              <a:bodyPr wrap="none" anchor="ctr"/>
              <a:lstStyle/>
              <a:p>
                <a:endParaRPr lang="zh-CN" altLang="en-US" i="0">
                  <a:latin typeface="+mn-lt"/>
                </a:endParaRPr>
              </a:p>
            </p:txBody>
          </p:sp>
          <p:sp>
            <p:nvSpPr>
              <p:cNvPr id="64" name="Oval 12"/>
              <p:cNvSpPr>
                <a:spLocks noChangeArrowheads="1"/>
              </p:cNvSpPr>
              <p:nvPr/>
            </p:nvSpPr>
            <p:spPr bwMode="gray">
              <a:xfrm>
                <a:off x="909" y="1530"/>
                <a:ext cx="1324" cy="1413"/>
              </a:xfrm>
              <a:prstGeom prst="ellipse">
                <a:avLst/>
              </a:prstGeom>
              <a:gradFill rotWithShape="1">
                <a:gsLst>
                  <a:gs pos="0">
                    <a:srgbClr val="D3CE73"/>
                  </a:gs>
                  <a:gs pos="100000">
                    <a:srgbClr val="A19D57"/>
                  </a:gs>
                </a:gsLst>
                <a:lin ang="2700000" scaled="1"/>
              </a:gradFill>
              <a:ln w="38100" algn="ctr">
                <a:noFill/>
                <a:round/>
                <a:headEnd/>
                <a:tailEnd/>
              </a:ln>
            </p:spPr>
            <p:txBody>
              <a:bodyPr wrap="none" anchor="ctr"/>
              <a:lstStyle/>
              <a:p>
                <a:endParaRPr lang="zh-CN" altLang="en-US" i="0">
                  <a:latin typeface="+mn-lt"/>
                </a:endParaRPr>
              </a:p>
            </p:txBody>
          </p:sp>
        </p:grpSp>
        <p:sp>
          <p:nvSpPr>
            <p:cNvPr id="53" name="Freeform 21"/>
            <p:cNvSpPr>
              <a:spLocks/>
            </p:cNvSpPr>
            <p:nvPr/>
          </p:nvSpPr>
          <p:spPr bwMode="gray">
            <a:xfrm>
              <a:off x="6198337" y="4162281"/>
              <a:ext cx="2571232" cy="790943"/>
            </a:xfrm>
            <a:custGeom>
              <a:avLst/>
              <a:gdLst>
                <a:gd name="T0" fmla="*/ 0 w 1293"/>
                <a:gd name="T1" fmla="*/ 490 h 492"/>
                <a:gd name="T2" fmla="*/ 1293 w 1293"/>
                <a:gd name="T3" fmla="*/ 492 h 492"/>
                <a:gd name="T4" fmla="*/ 1081 w 1293"/>
                <a:gd name="T5" fmla="*/ 160 h 492"/>
                <a:gd name="T6" fmla="*/ 648 w 1293"/>
                <a:gd name="T7" fmla="*/ 0 h 492"/>
                <a:gd name="T8" fmla="*/ 232 w 1293"/>
                <a:gd name="T9" fmla="*/ 147 h 492"/>
                <a:gd name="T10" fmla="*/ 0 w 1293"/>
                <a:gd name="T11" fmla="*/ 490 h 492"/>
                <a:gd name="T12" fmla="*/ 0 60000 65536"/>
                <a:gd name="T13" fmla="*/ 0 60000 65536"/>
                <a:gd name="T14" fmla="*/ 0 60000 65536"/>
                <a:gd name="T15" fmla="*/ 0 60000 65536"/>
                <a:gd name="T16" fmla="*/ 0 60000 65536"/>
                <a:gd name="T17" fmla="*/ 0 60000 65536"/>
                <a:gd name="T18" fmla="*/ 0 w 1293"/>
                <a:gd name="T19" fmla="*/ 0 h 492"/>
                <a:gd name="T20" fmla="*/ 1293 w 1293"/>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1293" h="492">
                  <a:moveTo>
                    <a:pt x="0" y="490"/>
                  </a:moveTo>
                  <a:lnTo>
                    <a:pt x="1293" y="492"/>
                  </a:lnTo>
                  <a:cubicBezTo>
                    <a:pt x="1257" y="340"/>
                    <a:pt x="1165" y="235"/>
                    <a:pt x="1081" y="160"/>
                  </a:cubicBezTo>
                  <a:cubicBezTo>
                    <a:pt x="997" y="85"/>
                    <a:pt x="867" y="0"/>
                    <a:pt x="648" y="0"/>
                  </a:cubicBezTo>
                  <a:cubicBezTo>
                    <a:pt x="429" y="0"/>
                    <a:pt x="342" y="67"/>
                    <a:pt x="232" y="147"/>
                  </a:cubicBezTo>
                  <a:cubicBezTo>
                    <a:pt x="122" y="227"/>
                    <a:pt x="18" y="421"/>
                    <a:pt x="0" y="490"/>
                  </a:cubicBezTo>
                  <a:close/>
                </a:path>
              </a:pathLst>
            </a:custGeom>
            <a:solidFill>
              <a:srgbClr val="D3CE73"/>
            </a:solidFill>
            <a:ln w="9525" cap="flat" cmpd="sng">
              <a:noFill/>
              <a:prstDash val="solid"/>
              <a:round/>
              <a:headEnd/>
              <a:tailEnd/>
            </a:ln>
          </p:spPr>
          <p:txBody>
            <a:bodyPr wrap="none" anchor="ctr"/>
            <a:lstStyle/>
            <a:p>
              <a:endParaRPr lang="zh-CN" altLang="en-US" i="0">
                <a:latin typeface="+mn-lt"/>
              </a:endParaRPr>
            </a:p>
          </p:txBody>
        </p:sp>
        <p:sp>
          <p:nvSpPr>
            <p:cNvPr id="57" name="Rectangle 9"/>
            <p:cNvSpPr>
              <a:spLocks noChangeArrowheads="1"/>
            </p:cNvSpPr>
            <p:nvPr/>
          </p:nvSpPr>
          <p:spPr bwMode="gray">
            <a:xfrm>
              <a:off x="6191778" y="4960510"/>
              <a:ext cx="2592289" cy="913070"/>
            </a:xfrm>
            <a:prstGeom prst="rect">
              <a:avLst/>
            </a:prstGeom>
            <a:noFill/>
            <a:ln w="9525" algn="ctr">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algn="ctr" eaLnBrk="0" hangingPunct="0">
                <a:lnSpc>
                  <a:spcPts val="3200"/>
                </a:lnSpc>
                <a:defRPr/>
              </a:pPr>
              <a:r>
                <a:rPr lang="zh-CN" altLang="en-US" sz="2000" b="1" i="0" spc="50" dirty="0">
                  <a:ln w="11430"/>
                  <a:solidFill>
                    <a:srgbClr val="C00000"/>
                  </a:solidFill>
                  <a:latin typeface="+mn-lt"/>
                  <a:ea typeface="微软雅黑" panose="020B0503020204020204" pitchFamily="34" charset="-122"/>
                  <a:cs typeface="Times New Roman" pitchFamily="18" charset="0"/>
                </a:rPr>
                <a:t>双一流数据支撑</a:t>
              </a:r>
              <a:endParaRPr lang="en-US" altLang="zh-CN" sz="2000" b="1" i="0" spc="50" dirty="0">
                <a:ln w="11430"/>
                <a:solidFill>
                  <a:srgbClr val="C00000"/>
                </a:solidFill>
                <a:latin typeface="+mn-lt"/>
                <a:ea typeface="微软雅黑" panose="020B0503020204020204" pitchFamily="34" charset="-122"/>
                <a:cs typeface="Times New Roman" pitchFamily="18" charset="0"/>
              </a:endParaRPr>
            </a:p>
            <a:p>
              <a:pPr algn="ctr" eaLnBrk="0" hangingPunct="0">
                <a:lnSpc>
                  <a:spcPts val="3200"/>
                </a:lnSpc>
                <a:defRPr/>
              </a:pPr>
              <a:r>
                <a:rPr lang="zh-CN" altLang="en-US" sz="2000" b="1" i="0" spc="50" dirty="0">
                  <a:ln w="11430"/>
                  <a:solidFill>
                    <a:srgbClr val="C00000"/>
                  </a:solidFill>
                  <a:latin typeface="+mn-lt"/>
                  <a:ea typeface="微软雅黑" panose="020B0503020204020204" pitchFamily="34" charset="-122"/>
                  <a:cs typeface="Times New Roman" pitchFamily="18" charset="0"/>
                </a:rPr>
                <a:t>分配资源的依据</a:t>
              </a:r>
              <a:endParaRPr lang="en-US" altLang="zh-CN" sz="2000" b="1" i="0" spc="50" dirty="0">
                <a:ln w="11430"/>
                <a:solidFill>
                  <a:srgbClr val="C00000"/>
                </a:solidFill>
                <a:latin typeface="+mn-lt"/>
                <a:ea typeface="微软雅黑" panose="020B0503020204020204" pitchFamily="34" charset="-122"/>
                <a:cs typeface="Times New Roman" pitchFamily="18" charset="0"/>
              </a:endParaRPr>
            </a:p>
          </p:txBody>
        </p:sp>
        <p:sp>
          <p:nvSpPr>
            <p:cNvPr id="58" name="Rectangle 16"/>
            <p:cNvSpPr>
              <a:spLocks noChangeArrowheads="1"/>
            </p:cNvSpPr>
            <p:nvPr/>
          </p:nvSpPr>
          <p:spPr bwMode="gray">
            <a:xfrm>
              <a:off x="6183046" y="4361821"/>
              <a:ext cx="2639295" cy="523220"/>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zh-CN" altLang="en-US" sz="2800" b="1" i="0" spc="50" dirty="0">
                  <a:ln w="11430"/>
                  <a:solidFill>
                    <a:srgbClr val="0033CC"/>
                  </a:solidFill>
                  <a:latin typeface="+mn-lt"/>
                  <a:ea typeface="微软雅黑" panose="020B0503020204020204" pitchFamily="34" charset="-122"/>
                  <a:cs typeface="Times New Roman" pitchFamily="18" charset="0"/>
                </a:rPr>
                <a:t>大学</a:t>
              </a:r>
              <a:r>
                <a:rPr lang="en-US" altLang="zh-CN" sz="2800" b="1" i="0" spc="50" dirty="0">
                  <a:ln w="11430"/>
                  <a:solidFill>
                    <a:srgbClr val="0033CC"/>
                  </a:solidFill>
                  <a:latin typeface="+mn-lt"/>
                  <a:ea typeface="微软雅黑" panose="020B0503020204020204" pitchFamily="34" charset="-122"/>
                  <a:cs typeface="Times New Roman" pitchFamily="18" charset="0"/>
                </a:rPr>
                <a:t>/</a:t>
              </a:r>
              <a:r>
                <a:rPr lang="zh-CN" altLang="en-US" sz="2800" b="1" i="0" spc="50" dirty="0">
                  <a:ln w="11430"/>
                  <a:solidFill>
                    <a:srgbClr val="0033CC"/>
                  </a:solidFill>
                  <a:latin typeface="+mn-lt"/>
                  <a:ea typeface="微软雅黑" panose="020B0503020204020204" pitchFamily="34" charset="-122"/>
                  <a:cs typeface="Times New Roman" pitchFamily="18" charset="0"/>
                </a:rPr>
                <a:t>学科排名</a:t>
              </a:r>
              <a:endParaRPr lang="en-US" altLang="zh-CN" sz="2800" b="1" i="0" spc="50" dirty="0">
                <a:ln w="11430"/>
                <a:solidFill>
                  <a:srgbClr val="0033CC"/>
                </a:solidFill>
                <a:latin typeface="+mn-lt"/>
                <a:ea typeface="微软雅黑" panose="020B0503020204020204" pitchFamily="34" charset="-122"/>
                <a:cs typeface="Times New Roman" pitchFamily="18" charset="0"/>
              </a:endParaRPr>
            </a:p>
          </p:txBody>
        </p:sp>
      </p:grpSp>
      <p:grpSp>
        <p:nvGrpSpPr>
          <p:cNvPr id="6" name="组合 3"/>
          <p:cNvGrpSpPr/>
          <p:nvPr/>
        </p:nvGrpSpPr>
        <p:grpSpPr>
          <a:xfrm>
            <a:off x="3391287" y="3682551"/>
            <a:ext cx="2592287" cy="2264614"/>
            <a:chOff x="3391287" y="4183875"/>
            <a:chExt cx="2592287" cy="2264614"/>
          </a:xfrm>
        </p:grpSpPr>
        <p:grpSp>
          <p:nvGrpSpPr>
            <p:cNvPr id="7" name="Group 14"/>
            <p:cNvGrpSpPr>
              <a:grpSpLocks/>
            </p:cNvGrpSpPr>
            <p:nvPr/>
          </p:nvGrpSpPr>
          <p:grpSpPr bwMode="auto">
            <a:xfrm>
              <a:off x="3545871" y="4183875"/>
              <a:ext cx="2289549" cy="2264614"/>
              <a:chOff x="903" y="783"/>
              <a:chExt cx="1356" cy="1366"/>
            </a:xfrm>
          </p:grpSpPr>
          <p:sp>
            <p:nvSpPr>
              <p:cNvPr id="61" name="Oval 15"/>
              <p:cNvSpPr>
                <a:spLocks noChangeArrowheads="1"/>
              </p:cNvSpPr>
              <p:nvPr/>
            </p:nvSpPr>
            <p:spPr bwMode="gray">
              <a:xfrm>
                <a:off x="903" y="783"/>
                <a:ext cx="1347" cy="1366"/>
              </a:xfrm>
              <a:prstGeom prst="ellipse">
                <a:avLst/>
              </a:prstGeom>
              <a:gradFill rotWithShape="1">
                <a:gsLst>
                  <a:gs pos="0">
                    <a:srgbClr val="FFC000"/>
                  </a:gs>
                  <a:gs pos="17999">
                    <a:srgbClr val="FEE7F2"/>
                  </a:gs>
                  <a:gs pos="36000">
                    <a:srgbClr val="FAC77D"/>
                  </a:gs>
                  <a:gs pos="61000">
                    <a:srgbClr val="FBA97D"/>
                  </a:gs>
                  <a:gs pos="82001">
                    <a:srgbClr val="FBD49C"/>
                  </a:gs>
                  <a:gs pos="100000">
                    <a:srgbClr val="FEE7F2"/>
                  </a:gs>
                </a:gsLst>
                <a:lin ang="5400000" scaled="0"/>
              </a:gradFill>
              <a:ln w="38100" algn="ctr">
                <a:solidFill>
                  <a:srgbClr val="DDDDDD"/>
                </a:solidFill>
                <a:round/>
                <a:headEnd/>
                <a:tailEnd/>
              </a:ln>
            </p:spPr>
            <p:txBody>
              <a:bodyPr wrap="none" anchor="ctr"/>
              <a:lstStyle/>
              <a:p>
                <a:endParaRPr lang="zh-CN" altLang="en-US" i="0">
                  <a:latin typeface="+mn-lt"/>
                </a:endParaRPr>
              </a:p>
            </p:txBody>
          </p:sp>
          <p:sp>
            <p:nvSpPr>
              <p:cNvPr id="62" name="Oval 16"/>
              <p:cNvSpPr>
                <a:spLocks noChangeArrowheads="1"/>
              </p:cNvSpPr>
              <p:nvPr/>
            </p:nvSpPr>
            <p:spPr bwMode="gray">
              <a:xfrm>
                <a:off x="922" y="801"/>
                <a:ext cx="1337" cy="1348"/>
              </a:xfrm>
              <a:prstGeom prst="ellipse">
                <a:avLst/>
              </a:prstGeom>
              <a:gradFill rotWithShape="1">
                <a:gsLst>
                  <a:gs pos="0">
                    <a:srgbClr val="FFC000"/>
                  </a:gs>
                  <a:gs pos="17999">
                    <a:srgbClr val="FEE7F2"/>
                  </a:gs>
                  <a:gs pos="36000">
                    <a:srgbClr val="FAC77D"/>
                  </a:gs>
                  <a:gs pos="61000">
                    <a:srgbClr val="FBA97D"/>
                  </a:gs>
                  <a:gs pos="82001">
                    <a:srgbClr val="FBD49C"/>
                  </a:gs>
                  <a:gs pos="100000">
                    <a:srgbClr val="FEE7F2"/>
                  </a:gs>
                </a:gsLst>
                <a:lin ang="5400000" scaled="0"/>
              </a:gradFill>
              <a:ln w="38100" algn="ctr">
                <a:noFill/>
                <a:round/>
                <a:headEnd/>
                <a:tailEnd/>
              </a:ln>
            </p:spPr>
            <p:txBody>
              <a:bodyPr wrap="none" anchor="ctr"/>
              <a:lstStyle/>
              <a:p>
                <a:endParaRPr lang="zh-CN" altLang="en-US" i="0">
                  <a:latin typeface="+mn-lt"/>
                </a:endParaRPr>
              </a:p>
            </p:txBody>
          </p:sp>
        </p:grpSp>
        <p:sp>
          <p:nvSpPr>
            <p:cNvPr id="52" name="Freeform 19"/>
            <p:cNvSpPr>
              <a:spLocks/>
            </p:cNvSpPr>
            <p:nvPr/>
          </p:nvSpPr>
          <p:spPr bwMode="gray">
            <a:xfrm>
              <a:off x="3624491" y="4193306"/>
              <a:ext cx="2152785" cy="820632"/>
            </a:xfrm>
            <a:custGeom>
              <a:avLst/>
              <a:gdLst>
                <a:gd name="T0" fmla="*/ 0 w 1291"/>
                <a:gd name="T1" fmla="*/ 495 h 495"/>
                <a:gd name="T2" fmla="*/ 1291 w 1291"/>
                <a:gd name="T3" fmla="*/ 488 h 495"/>
                <a:gd name="T4" fmla="*/ 1079 w 1291"/>
                <a:gd name="T5" fmla="*/ 156 h 495"/>
                <a:gd name="T6" fmla="*/ 635 w 1291"/>
                <a:gd name="T7" fmla="*/ 0 h 495"/>
                <a:gd name="T8" fmla="*/ 230 w 1291"/>
                <a:gd name="T9" fmla="*/ 143 h 495"/>
                <a:gd name="T10" fmla="*/ 0 w 1291"/>
                <a:gd name="T11" fmla="*/ 495 h 495"/>
                <a:gd name="T12" fmla="*/ 0 60000 65536"/>
                <a:gd name="T13" fmla="*/ 0 60000 65536"/>
                <a:gd name="T14" fmla="*/ 0 60000 65536"/>
                <a:gd name="T15" fmla="*/ 0 60000 65536"/>
                <a:gd name="T16" fmla="*/ 0 60000 65536"/>
                <a:gd name="T17" fmla="*/ 0 60000 65536"/>
                <a:gd name="T18" fmla="*/ 0 w 1291"/>
                <a:gd name="T19" fmla="*/ 0 h 495"/>
                <a:gd name="T20" fmla="*/ 1291 w 1291"/>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1291" h="495">
                  <a:moveTo>
                    <a:pt x="0" y="495"/>
                  </a:moveTo>
                  <a:lnTo>
                    <a:pt x="1291" y="488"/>
                  </a:lnTo>
                  <a:cubicBezTo>
                    <a:pt x="1255" y="336"/>
                    <a:pt x="1163" y="231"/>
                    <a:pt x="1079" y="156"/>
                  </a:cubicBezTo>
                  <a:cubicBezTo>
                    <a:pt x="995" y="81"/>
                    <a:pt x="854" y="0"/>
                    <a:pt x="635" y="0"/>
                  </a:cubicBezTo>
                  <a:cubicBezTo>
                    <a:pt x="416" y="0"/>
                    <a:pt x="340" y="63"/>
                    <a:pt x="230" y="143"/>
                  </a:cubicBezTo>
                  <a:cubicBezTo>
                    <a:pt x="120" y="223"/>
                    <a:pt x="6" y="413"/>
                    <a:pt x="0" y="495"/>
                  </a:cubicBezTo>
                  <a:close/>
                </a:path>
              </a:pathLst>
            </a:custGeom>
            <a:solidFill>
              <a:srgbClr val="FFC000"/>
            </a:solidFill>
            <a:ln w="9525" cap="flat" cmpd="sng">
              <a:noFill/>
              <a:prstDash val="solid"/>
              <a:round/>
              <a:headEnd/>
              <a:tailEnd/>
            </a:ln>
          </p:spPr>
          <p:txBody>
            <a:bodyPr wrap="none" anchor="ctr"/>
            <a:lstStyle/>
            <a:p>
              <a:endParaRPr lang="zh-CN" altLang="en-US" i="0">
                <a:latin typeface="+mn-lt"/>
              </a:endParaRPr>
            </a:p>
          </p:txBody>
        </p:sp>
        <p:sp>
          <p:nvSpPr>
            <p:cNvPr id="59" name="Rectangle 16"/>
            <p:cNvSpPr>
              <a:spLocks noChangeArrowheads="1"/>
            </p:cNvSpPr>
            <p:nvPr/>
          </p:nvSpPr>
          <p:spPr bwMode="gray">
            <a:xfrm>
              <a:off x="3391287" y="4402655"/>
              <a:ext cx="2592287" cy="523220"/>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zh-CN" altLang="en-US" sz="2800" b="1" i="0" spc="50" dirty="0">
                  <a:ln w="11430"/>
                  <a:solidFill>
                    <a:srgbClr val="0033CC"/>
                  </a:solidFill>
                  <a:latin typeface="+mn-lt"/>
                  <a:ea typeface="微软雅黑" panose="020B0503020204020204" pitchFamily="34" charset="-122"/>
                  <a:cs typeface="Times New Roman" pitchFamily="18" charset="0"/>
                </a:rPr>
                <a:t>信息公开</a:t>
              </a:r>
              <a:endParaRPr lang="en-US" altLang="zh-CN" sz="2800" b="1" i="0" spc="50" dirty="0">
                <a:ln w="11430"/>
                <a:solidFill>
                  <a:srgbClr val="0033CC"/>
                </a:solidFill>
                <a:latin typeface="+mn-lt"/>
                <a:ea typeface="微软雅黑" panose="020B0503020204020204" pitchFamily="34" charset="-122"/>
                <a:cs typeface="Times New Roman" pitchFamily="18" charset="0"/>
              </a:endParaRPr>
            </a:p>
          </p:txBody>
        </p:sp>
        <p:sp>
          <p:nvSpPr>
            <p:cNvPr id="60" name="Rectangle 9"/>
            <p:cNvSpPr>
              <a:spLocks noChangeArrowheads="1"/>
            </p:cNvSpPr>
            <p:nvPr/>
          </p:nvSpPr>
          <p:spPr bwMode="gray">
            <a:xfrm>
              <a:off x="3575218" y="5047972"/>
              <a:ext cx="2300322" cy="913070"/>
            </a:xfrm>
            <a:prstGeom prst="rect">
              <a:avLst/>
            </a:prstGeom>
            <a:noFill/>
            <a:ln w="9525" algn="ctr">
              <a:noFill/>
              <a:miter lim="800000"/>
              <a:headEnd/>
              <a:tailEnd/>
            </a:ln>
            <a:effectLst/>
          </p:spPr>
          <p:txBody>
            <a:bodyPr wrap="square">
              <a:spAutoFit/>
              <a:scene3d>
                <a:camera prst="orthographicFront"/>
                <a:lightRig rig="soft" dir="t">
                  <a:rot lat="0" lon="0" rev="10800000"/>
                </a:lightRig>
              </a:scene3d>
              <a:sp3d>
                <a:bevelT w="27940" h="12700"/>
                <a:contourClr>
                  <a:srgbClr val="DDDDDD"/>
                </a:contourClr>
              </a:sp3d>
            </a:bodyPr>
            <a:lstStyle/>
            <a:p>
              <a:pPr algn="ctr" eaLnBrk="0" hangingPunct="0">
                <a:lnSpc>
                  <a:spcPts val="3200"/>
                </a:lnSpc>
                <a:defRPr/>
              </a:pPr>
              <a:r>
                <a:rPr lang="zh-CN" altLang="en-US" sz="2000" b="1" i="0" spc="50" dirty="0">
                  <a:ln w="11430"/>
                  <a:solidFill>
                    <a:srgbClr val="C00000"/>
                  </a:solidFill>
                  <a:latin typeface="+mn-lt"/>
                  <a:ea typeface="微软雅黑" panose="020B0503020204020204" pitchFamily="34" charset="-122"/>
                  <a:cs typeface="Times New Roman" pitchFamily="18" charset="0"/>
                </a:rPr>
                <a:t>质量常态监测数据</a:t>
              </a:r>
              <a:endParaRPr lang="en-US" altLang="zh-CN" sz="2000" b="1" i="0" spc="50" dirty="0">
                <a:ln w="11430"/>
                <a:solidFill>
                  <a:srgbClr val="C00000"/>
                </a:solidFill>
                <a:latin typeface="+mn-lt"/>
                <a:ea typeface="微软雅黑" panose="020B0503020204020204" pitchFamily="34" charset="-122"/>
                <a:cs typeface="Times New Roman" pitchFamily="18" charset="0"/>
              </a:endParaRPr>
            </a:p>
            <a:p>
              <a:pPr algn="ctr" eaLnBrk="0" hangingPunct="0">
                <a:lnSpc>
                  <a:spcPts val="3200"/>
                </a:lnSpc>
                <a:defRPr/>
              </a:pPr>
              <a:r>
                <a:rPr lang="zh-CN" altLang="en-US" sz="2000" b="1" i="0" spc="50" dirty="0">
                  <a:ln w="11430"/>
                  <a:solidFill>
                    <a:srgbClr val="C00000"/>
                  </a:solidFill>
                  <a:latin typeface="+mn-lt"/>
                  <a:ea typeface="微软雅黑" panose="020B0503020204020204" pitchFamily="34" charset="-122"/>
                  <a:cs typeface="Times New Roman" pitchFamily="18" charset="0"/>
                </a:rPr>
                <a:t>各级各类质量报告</a:t>
              </a:r>
              <a:endParaRPr lang="en-US" altLang="zh-CN" sz="2000" b="1" i="0" spc="50" dirty="0">
                <a:ln w="11430"/>
                <a:solidFill>
                  <a:srgbClr val="C00000"/>
                </a:solidFill>
                <a:latin typeface="+mn-lt"/>
                <a:ea typeface="微软雅黑" panose="020B0503020204020204" pitchFamily="34" charset="-122"/>
                <a:cs typeface="Times New Roman" pitchFamily="18" charset="0"/>
              </a:endParaRPr>
            </a:p>
          </p:txBody>
        </p:sp>
      </p:grpSp>
      <p:grpSp>
        <p:nvGrpSpPr>
          <p:cNvPr id="9" name="组合 4"/>
          <p:cNvGrpSpPr/>
          <p:nvPr/>
        </p:nvGrpSpPr>
        <p:grpSpPr>
          <a:xfrm>
            <a:off x="395536" y="1322614"/>
            <a:ext cx="7920880" cy="2058183"/>
            <a:chOff x="539552" y="1332914"/>
            <a:chExt cx="7958236" cy="2527854"/>
          </a:xfrm>
        </p:grpSpPr>
        <p:sp>
          <p:nvSpPr>
            <p:cNvPr id="71" name="AutoShape 4"/>
            <p:cNvSpPr>
              <a:spLocks noChangeArrowheads="1"/>
            </p:cNvSpPr>
            <p:nvPr/>
          </p:nvSpPr>
          <p:spPr bwMode="gray">
            <a:xfrm>
              <a:off x="539552" y="1340768"/>
              <a:ext cx="7958236" cy="2520000"/>
            </a:xfrm>
            <a:prstGeom prst="roundRect">
              <a:avLst>
                <a:gd name="adj" fmla="val 9269"/>
              </a:avLst>
            </a:prstGeom>
            <a:ln w="28575">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zh-CN" altLang="en-US" i="0">
                <a:ea typeface="宋体" pitchFamily="2" charset="-122"/>
              </a:endParaRPr>
            </a:p>
          </p:txBody>
        </p:sp>
        <p:sp>
          <p:nvSpPr>
            <p:cNvPr id="72" name="TextBox 9"/>
            <p:cNvSpPr txBox="1"/>
            <p:nvPr/>
          </p:nvSpPr>
          <p:spPr bwMode="auto">
            <a:xfrm>
              <a:off x="674207" y="1332914"/>
              <a:ext cx="7823581" cy="211685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altLang="zh-CN" sz="3600" b="1" i="0" spc="50" dirty="0" smtClean="0">
                  <a:ln w="11430"/>
                  <a:solidFill>
                    <a:srgbClr val="FF0000"/>
                  </a:solidFill>
                  <a:latin typeface="+mn-lt"/>
                  <a:ea typeface="微软雅黑" panose="020B0503020204020204" pitchFamily="34" charset="-122"/>
                  <a:cs typeface="Times New Roman" pitchFamily="18" charset="0"/>
                </a:rPr>
                <a:t>2016</a:t>
              </a:r>
              <a:r>
                <a:rPr lang="zh-CN" altLang="en-US" sz="3600" b="1" i="0" spc="50" dirty="0">
                  <a:ln w="11430"/>
                  <a:solidFill>
                    <a:srgbClr val="FF0000"/>
                  </a:solidFill>
                  <a:latin typeface="+mn-lt"/>
                  <a:ea typeface="微软雅黑" panose="020B0503020204020204" pitchFamily="34" charset="-122"/>
                  <a:cs typeface="Times New Roman" pitchFamily="18" charset="0"/>
                </a:rPr>
                <a:t>年全国教育工作会议大会</a:t>
              </a:r>
              <a:r>
                <a:rPr lang="zh-CN" altLang="en-US" sz="3600" b="1" i="0" spc="50" dirty="0" smtClean="0">
                  <a:ln w="11430"/>
                  <a:solidFill>
                    <a:srgbClr val="FF0000"/>
                  </a:solidFill>
                  <a:latin typeface="+mn-lt"/>
                  <a:ea typeface="微软雅黑" panose="020B0503020204020204" pitchFamily="34" charset="-122"/>
                  <a:cs typeface="Times New Roman" pitchFamily="18" charset="0"/>
                </a:rPr>
                <a:t>报告</a:t>
              </a:r>
              <a:endParaRPr lang="en-US" altLang="zh-CN" sz="3600" b="1" i="0" spc="50" dirty="0" smtClean="0">
                <a:ln w="11430"/>
                <a:solidFill>
                  <a:srgbClr val="FF0000"/>
                </a:solidFill>
                <a:latin typeface="+mn-lt"/>
                <a:ea typeface="微软雅黑" panose="020B0503020204020204" pitchFamily="34" charset="-122"/>
                <a:cs typeface="Times New Roman" pitchFamily="18" charset="0"/>
              </a:endParaRPr>
            </a:p>
            <a:p>
              <a:pPr algn="just">
                <a:spcBef>
                  <a:spcPct val="50000"/>
                </a:spcBef>
              </a:pPr>
              <a:r>
                <a:rPr lang="zh-CN" altLang="en-US" sz="2800" b="1" i="0" spc="50" dirty="0" smtClean="0">
                  <a:ln w="11430"/>
                  <a:solidFill>
                    <a:srgbClr val="C00000"/>
                  </a:solidFill>
                  <a:latin typeface="+mn-lt"/>
                  <a:ea typeface="微软雅黑" panose="020B0503020204020204" pitchFamily="34" charset="-122"/>
                  <a:cs typeface="Times New Roman" pitchFamily="18" charset="0"/>
                </a:rPr>
                <a:t>完善</a:t>
              </a:r>
              <a:r>
                <a:rPr lang="zh-CN" altLang="en-US" sz="2800" b="1" i="0" spc="50" dirty="0">
                  <a:ln w="11430"/>
                  <a:solidFill>
                    <a:srgbClr val="C00000"/>
                  </a:solidFill>
                  <a:latin typeface="+mn-lt"/>
                  <a:ea typeface="微软雅黑" panose="020B0503020204020204" pitchFamily="34" charset="-122"/>
                  <a:cs typeface="Times New Roman" pitchFamily="18" charset="0"/>
                </a:rPr>
                <a:t>高等教育质量常态监测国家数据平台</a:t>
              </a:r>
              <a:r>
                <a:rPr lang="zh-CN" altLang="en-US" sz="2800" b="1" i="0" spc="50" dirty="0">
                  <a:ln w="11430"/>
                  <a:solidFill>
                    <a:srgbClr val="0033CC"/>
                  </a:solidFill>
                  <a:latin typeface="+mn-lt"/>
                  <a:ea typeface="微软雅黑" panose="020B0503020204020204" pitchFamily="34" charset="-122"/>
                  <a:cs typeface="Times New Roman" pitchFamily="18" charset="0"/>
                </a:rPr>
                <a:t>，双一流建设要依托公开发布的数据和各类质量报告。</a:t>
              </a:r>
              <a:endParaRPr lang="en-US" altLang="zh-CN" sz="2800" b="1" i="0" spc="50" dirty="0">
                <a:ln w="11430"/>
                <a:solidFill>
                  <a:srgbClr val="0033CC"/>
                </a:solidFill>
                <a:latin typeface="+mn-lt"/>
                <a:ea typeface="微软雅黑" panose="020B0503020204020204" pitchFamily="34" charset="-122"/>
                <a:cs typeface="Times New Roman" pitchFamily="18" charset="0"/>
              </a:endParaRPr>
            </a:p>
          </p:txBody>
        </p:sp>
      </p:grpSp>
      <p:sp>
        <p:nvSpPr>
          <p:cNvPr id="33"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smtClean="0">
                <a:latin typeface="+mn-lt"/>
                <a:sym typeface="Haettenschweiler" panose="020B0706040902060204" pitchFamily="34" charset="0"/>
              </a:rPr>
              <a:t>数据平台</a:t>
            </a:r>
            <a:r>
              <a:rPr lang="en-US" altLang="zh-CN" dirty="0" smtClean="0">
                <a:latin typeface="+mn-lt"/>
                <a:sym typeface="Haettenschweiler" panose="020B0706040902060204" pitchFamily="34" charset="0"/>
              </a:rPr>
              <a:t>3.0</a:t>
            </a:r>
            <a:endParaRPr lang="zh-CN" altLang="en-US" dirty="0">
              <a:latin typeface="+mn-lt"/>
            </a:endParaRPr>
          </a:p>
        </p:txBody>
      </p:sp>
      <p:sp>
        <p:nvSpPr>
          <p:cNvPr id="32" name="Rectangle 16"/>
          <p:cNvSpPr>
            <a:spLocks noChangeArrowheads="1"/>
          </p:cNvSpPr>
          <p:nvPr/>
        </p:nvSpPr>
        <p:spPr bwMode="gray">
          <a:xfrm>
            <a:off x="2093396" y="6014187"/>
            <a:ext cx="5214973" cy="523220"/>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2800" b="1" i="0" spc="50" dirty="0">
                <a:ln w="11430"/>
                <a:solidFill>
                  <a:srgbClr val="0033CC"/>
                </a:solidFill>
                <a:latin typeface="+mn-lt"/>
                <a:ea typeface="微软雅黑" panose="020B0503020204020204" pitchFamily="34" charset="-122"/>
                <a:cs typeface="Times New Roman" pitchFamily="18" charset="0"/>
              </a:rPr>
              <a:t>2016</a:t>
            </a:r>
            <a:r>
              <a:rPr lang="zh-CN" altLang="en-US" sz="2800" b="1" i="0" spc="50" dirty="0">
                <a:ln w="11430"/>
                <a:solidFill>
                  <a:srgbClr val="0033CC"/>
                </a:solidFill>
                <a:latin typeface="+mn-lt"/>
                <a:ea typeface="微软雅黑" panose="020B0503020204020204" pitchFamily="34" charset="-122"/>
                <a:cs typeface="Times New Roman" pitchFamily="18" charset="0"/>
              </a:rPr>
              <a:t>年启动数据平台</a:t>
            </a:r>
            <a:r>
              <a:rPr lang="en-US" altLang="zh-CN" sz="2800" i="0" spc="50" dirty="0">
                <a:ln w="11430"/>
                <a:solidFill>
                  <a:srgbClr val="0033CC"/>
                </a:solidFill>
                <a:latin typeface="+mn-lt"/>
                <a:ea typeface="微软雅黑" panose="020B0503020204020204" pitchFamily="34" charset="-122"/>
                <a:cs typeface="Times New Roman" pitchFamily="18" charset="0"/>
              </a:rPr>
              <a:t>3.0</a:t>
            </a:r>
            <a:r>
              <a:rPr lang="zh-CN" altLang="en-US" sz="2800" i="0" spc="50" dirty="0">
                <a:ln w="11430"/>
                <a:solidFill>
                  <a:srgbClr val="0033CC"/>
                </a:solidFill>
                <a:latin typeface="+mn-lt"/>
                <a:ea typeface="微软雅黑" panose="020B0503020204020204" pitchFamily="34" charset="-122"/>
                <a:cs typeface="Times New Roman" pitchFamily="18" charset="0"/>
              </a:rPr>
              <a:t>版建</a:t>
            </a:r>
            <a:r>
              <a:rPr lang="zh-CN" altLang="en-US" sz="2800" b="1" i="0" spc="50" dirty="0">
                <a:ln w="11430"/>
                <a:solidFill>
                  <a:srgbClr val="0033CC"/>
                </a:solidFill>
                <a:latin typeface="+mn-lt"/>
                <a:ea typeface="微软雅黑" panose="020B0503020204020204" pitchFamily="34" charset="-122"/>
                <a:cs typeface="Times New Roman" pitchFamily="18" charset="0"/>
              </a:rPr>
              <a:t>设</a:t>
            </a:r>
            <a:endParaRPr lang="en-US" altLang="zh-CN" sz="2800" b="1" i="0" spc="50" dirty="0">
              <a:ln w="11430"/>
              <a:solidFill>
                <a:srgbClr val="0033CC"/>
              </a:solidFill>
              <a:latin typeface="+mn-lt"/>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xmlns="" val="126525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7763" name="文本框 3"/>
          <p:cNvSpPr txBox="1">
            <a:spLocks noChangeArrowheads="1"/>
          </p:cNvSpPr>
          <p:nvPr/>
        </p:nvSpPr>
        <p:spPr bwMode="auto">
          <a:xfrm>
            <a:off x="390525" y="1262063"/>
            <a:ext cx="81549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5.</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6-5-1</a:t>
            </a:r>
            <a:r>
              <a:rPr lang="zh-CN" altLang="en-US" i="0" dirty="0">
                <a:solidFill>
                  <a:srgbClr val="000000"/>
                </a:solidFill>
                <a:latin typeface="+mn-lt"/>
                <a:ea typeface="宋体" panose="02010600030101010101" pitchFamily="2" charset="-122"/>
              </a:rPr>
              <a:t>应届本科毕业生就业情况  （时点）</a:t>
            </a:r>
          </a:p>
        </p:txBody>
      </p:sp>
      <p:sp>
        <p:nvSpPr>
          <p:cNvPr id="117764" name="Rectangle 1"/>
          <p:cNvSpPr>
            <a:spLocks noChangeArrowheads="1"/>
          </p:cNvSpPr>
          <p:nvPr/>
        </p:nvSpPr>
        <p:spPr bwMode="auto">
          <a:xfrm>
            <a:off x="679450" y="2204864"/>
            <a:ext cx="7866063" cy="334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截止到</a:t>
            </a:r>
            <a:r>
              <a:rPr lang="en-US" altLang="zh-CN" sz="2400" i="0" dirty="0">
                <a:solidFill>
                  <a:srgbClr val="FF0000"/>
                </a:solidFill>
                <a:latin typeface="+mn-lt"/>
                <a:ea typeface="+mj-ea"/>
                <a:cs typeface="楷体" panose="02010609060101010101" pitchFamily="49" charset="-122"/>
              </a:rPr>
              <a:t>2016</a:t>
            </a:r>
            <a:r>
              <a:rPr lang="zh-CN" altLang="en-US" sz="2400" i="0" dirty="0">
                <a:solidFill>
                  <a:srgbClr val="FF0000"/>
                </a:solidFill>
                <a:latin typeface="+mn-lt"/>
                <a:ea typeface="+mj-ea"/>
                <a:cs typeface="楷体" panose="02010609060101010101" pitchFamily="49" charset="-122"/>
              </a:rPr>
              <a:t>年</a:t>
            </a:r>
            <a:r>
              <a:rPr lang="en-US" altLang="zh-CN" sz="2400" i="0" dirty="0">
                <a:solidFill>
                  <a:srgbClr val="FF0000"/>
                </a:solidFill>
                <a:latin typeface="+mn-lt"/>
                <a:ea typeface="+mj-ea"/>
                <a:cs typeface="楷体" panose="02010609060101010101" pitchFamily="49" charset="-122"/>
              </a:rPr>
              <a:t>8</a:t>
            </a:r>
            <a:r>
              <a:rPr lang="zh-CN" altLang="en-US" sz="2400" i="0" dirty="0">
                <a:solidFill>
                  <a:srgbClr val="FF0000"/>
                </a:solidFill>
                <a:latin typeface="+mn-lt"/>
                <a:ea typeface="+mj-ea"/>
                <a:cs typeface="楷体" panose="02010609060101010101" pitchFamily="49" charset="-122"/>
              </a:rPr>
              <a:t>月</a:t>
            </a:r>
            <a:r>
              <a:rPr lang="en-US" altLang="zh-CN" sz="2400" i="0" dirty="0">
                <a:solidFill>
                  <a:srgbClr val="FF0000"/>
                </a:solidFill>
                <a:latin typeface="+mn-lt"/>
                <a:ea typeface="+mj-ea"/>
                <a:cs typeface="楷体" panose="02010609060101010101" pitchFamily="49" charset="-122"/>
              </a:rPr>
              <a:t>31</a:t>
            </a:r>
            <a:r>
              <a:rPr lang="zh-CN" altLang="en-US" sz="2400" i="0" dirty="0">
                <a:solidFill>
                  <a:srgbClr val="FF0000"/>
                </a:solidFill>
                <a:latin typeface="+mn-lt"/>
                <a:ea typeface="+mj-ea"/>
                <a:cs typeface="楷体" panose="02010609060101010101" pitchFamily="49" charset="-122"/>
              </a:rPr>
              <a:t>日</a:t>
            </a:r>
            <a:r>
              <a:rPr lang="zh-CN" altLang="en-US" sz="2400" i="0" dirty="0">
                <a:solidFill>
                  <a:srgbClr val="000000"/>
                </a:solidFill>
                <a:latin typeface="+mn-lt"/>
                <a:ea typeface="仿宋" panose="02010609060101010101" pitchFamily="49" charset="-122"/>
                <a:cs typeface="楷体" panose="02010609060101010101" pitchFamily="49" charset="-122"/>
              </a:rPr>
              <a:t>的初次就业情况，</a:t>
            </a: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应届毕业生指上学年具有学籍的应届学生学完教学计划规定的全部课程，考试及格，取得毕业证书，当年实际毕业的学生。</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此次就业情况需按区</a:t>
            </a:r>
            <a:r>
              <a:rPr lang="zh-CN" altLang="en-US" sz="2400" i="0" dirty="0" smtClean="0">
                <a:solidFill>
                  <a:srgbClr val="000000"/>
                </a:solidFill>
                <a:latin typeface="+mn-lt"/>
                <a:ea typeface="仿宋" panose="02010609060101010101" pitchFamily="49" charset="-122"/>
                <a:cs typeface="楷体" panose="02010609060101010101" pitchFamily="49" charset="-122"/>
              </a:rPr>
              <a:t>域（省、直辖市、自治区）分</a:t>
            </a:r>
            <a:r>
              <a:rPr lang="zh-CN" altLang="en-US" sz="2400" i="0" dirty="0">
                <a:solidFill>
                  <a:srgbClr val="000000"/>
                </a:solidFill>
                <a:latin typeface="+mn-lt"/>
                <a:ea typeface="仿宋" panose="02010609060101010101" pitchFamily="49" charset="-122"/>
                <a:cs typeface="楷体" panose="02010609060101010101" pitchFamily="49" charset="-122"/>
              </a:rPr>
              <a:t>别统计。</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9811" name="文本框 3"/>
          <p:cNvSpPr txBox="1">
            <a:spLocks noChangeArrowheads="1"/>
          </p:cNvSpPr>
          <p:nvPr/>
        </p:nvSpPr>
        <p:spPr bwMode="auto">
          <a:xfrm>
            <a:off x="390525" y="1262063"/>
            <a:ext cx="78533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6.</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6-5-2  </a:t>
            </a:r>
            <a:r>
              <a:rPr lang="zh-CN" altLang="en-US" i="0" dirty="0">
                <a:solidFill>
                  <a:srgbClr val="000000"/>
                </a:solidFill>
                <a:latin typeface="+mn-lt"/>
                <a:ea typeface="宋体" panose="02010600030101010101" pitchFamily="2" charset="-122"/>
              </a:rPr>
              <a:t>应届本科毕业生分专业毕业就业情况  （时点）</a:t>
            </a:r>
          </a:p>
        </p:txBody>
      </p:sp>
      <p:sp>
        <p:nvSpPr>
          <p:cNvPr id="119838" name="矩形 6"/>
          <p:cNvSpPr>
            <a:spLocks noChangeArrowheads="1"/>
          </p:cNvSpPr>
          <p:nvPr/>
        </p:nvSpPr>
        <p:spPr bwMode="auto">
          <a:xfrm>
            <a:off x="547797" y="3645024"/>
            <a:ext cx="83058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mj-ea"/>
                <a:cs typeface="Times New Roman" panose="02020603050405020304" pitchFamily="18" charset="0"/>
              </a:rPr>
              <a:t>“</a:t>
            </a:r>
            <a:r>
              <a:rPr lang="zh-CN" altLang="en-US" sz="2200" i="0" dirty="0">
                <a:latin typeface="+mn-lt"/>
                <a:ea typeface="+mj-ea"/>
                <a:cs typeface="Times New Roman" panose="02020603050405020304" pitchFamily="18" charset="0"/>
              </a:rPr>
              <a:t>应届本科毕业生就业情况” </a:t>
            </a:r>
            <a:r>
              <a:rPr lang="zh-CN" altLang="en-US" sz="2200" i="0" dirty="0">
                <a:latin typeface="+mn-lt"/>
                <a:ea typeface="仿宋" panose="02010609060101010101" pitchFamily="49" charset="-122"/>
                <a:cs typeface="Times New Roman" panose="02020603050405020304" pitchFamily="18" charset="0"/>
              </a:rPr>
              <a:t>指的是</a:t>
            </a:r>
            <a:r>
              <a:rPr lang="en-US" altLang="zh-CN" sz="2200" i="0" dirty="0">
                <a:solidFill>
                  <a:srgbClr val="FF0000"/>
                </a:solidFill>
                <a:latin typeface="+mn-lt"/>
                <a:ea typeface="仿宋" panose="02010609060101010101" pitchFamily="49" charset="-122"/>
                <a:cs typeface="Times New Roman" panose="02020603050405020304" pitchFamily="18" charset="0"/>
              </a:rPr>
              <a:t>2016</a:t>
            </a:r>
            <a:r>
              <a:rPr lang="zh-CN" altLang="en-US" sz="2200" i="0" dirty="0">
                <a:solidFill>
                  <a:srgbClr val="FF0000"/>
                </a:solidFill>
                <a:latin typeface="+mn-lt"/>
                <a:ea typeface="仿宋" panose="02010609060101010101" pitchFamily="49" charset="-122"/>
                <a:cs typeface="Times New Roman" panose="02020603050405020304" pitchFamily="18" charset="0"/>
              </a:rPr>
              <a:t>年</a:t>
            </a:r>
            <a:r>
              <a:rPr lang="zh-CN" altLang="en-US" sz="2200" i="0" dirty="0">
                <a:latin typeface="+mn-lt"/>
                <a:ea typeface="仿宋" panose="02010609060101010101" pitchFamily="49" charset="-122"/>
                <a:cs typeface="Times New Roman" panose="02020603050405020304" pitchFamily="18" charset="0"/>
              </a:rPr>
              <a:t>应届毕业。</a:t>
            </a:r>
            <a:endParaRPr lang="en-US" altLang="zh-CN" sz="2200" i="0" dirty="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校验关系：</a:t>
            </a:r>
            <a:endParaRPr lang="en-US" altLang="zh-CN" sz="2200" i="0" dirty="0" smtClean="0">
              <a:latin typeface="+mn-lt"/>
              <a:ea typeface="仿宋" panose="02010609060101010101" pitchFamily="49" charset="-122"/>
              <a:cs typeface="Times New Roman" panose="02020603050405020304" pitchFamily="18" charset="0"/>
            </a:endParaRPr>
          </a:p>
          <a:p>
            <a:pPr marL="1085850" lvl="1"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“应届毕业生数”</a:t>
            </a:r>
            <a:r>
              <a:rPr lang="en-US" altLang="zh-CN" sz="2200" i="0" dirty="0">
                <a:latin typeface="+mn-lt"/>
                <a:ea typeface="仿宋" panose="02010609060101010101" pitchFamily="49" charset="-122"/>
                <a:cs typeface="Times New Roman" panose="02020603050405020304" pitchFamily="18" charset="0"/>
              </a:rPr>
              <a:t>&gt;= “</a:t>
            </a:r>
            <a:r>
              <a:rPr lang="zh-CN" altLang="en-US" sz="2200" i="0" dirty="0">
                <a:latin typeface="+mn-lt"/>
                <a:ea typeface="仿宋" panose="02010609060101010101" pitchFamily="49" charset="-122"/>
                <a:cs typeface="Times New Roman" panose="02020603050405020304" pitchFamily="18" charset="0"/>
              </a:rPr>
              <a:t>授予学位数</a:t>
            </a:r>
            <a:r>
              <a:rPr lang="en-US" altLang="zh-CN" sz="2200" i="0" dirty="0">
                <a:latin typeface="+mn-lt"/>
                <a:ea typeface="仿宋" panose="02010609060101010101" pitchFamily="49" charset="-122"/>
                <a:cs typeface="Times New Roman" panose="02020603050405020304" pitchFamily="18" charset="0"/>
              </a:rPr>
              <a:t>”</a:t>
            </a:r>
          </a:p>
          <a:p>
            <a:pPr marL="1085850" lvl="1"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“应届毕业生数” </a:t>
            </a:r>
            <a:r>
              <a:rPr lang="en-US" altLang="zh-CN" sz="2200" i="0" dirty="0">
                <a:latin typeface="+mn-lt"/>
                <a:ea typeface="仿宋" panose="02010609060101010101" pitchFamily="49" charset="-122"/>
                <a:cs typeface="Times New Roman" panose="02020603050405020304" pitchFamily="18" charset="0"/>
              </a:rPr>
              <a:t>&gt;= “</a:t>
            </a:r>
            <a:r>
              <a:rPr lang="zh-CN" altLang="en-US" sz="2200" i="0" dirty="0">
                <a:latin typeface="+mn-lt"/>
                <a:ea typeface="仿宋" panose="02010609060101010101" pitchFamily="49" charset="-122"/>
                <a:cs typeface="Times New Roman" panose="02020603050405020304" pitchFamily="18" charset="0"/>
              </a:rPr>
              <a:t>应届就业人数</a:t>
            </a:r>
            <a:r>
              <a:rPr lang="en-US" altLang="zh-CN" sz="2200" i="0" dirty="0">
                <a:latin typeface="+mn-lt"/>
                <a:ea typeface="仿宋" panose="02010609060101010101" pitchFamily="49" charset="-122"/>
                <a:cs typeface="Times New Roman" panose="02020603050405020304" pitchFamily="18" charset="0"/>
              </a:rPr>
              <a:t>”</a:t>
            </a:r>
            <a:r>
              <a:rPr lang="zh-CN" altLang="en-US" sz="2200" i="0" dirty="0">
                <a:latin typeface="+mn-lt"/>
                <a:ea typeface="仿宋" panose="02010609060101010101" pitchFamily="49" charset="-122"/>
                <a:cs typeface="Times New Roman" panose="02020603050405020304" pitchFamily="18" charset="0"/>
              </a:rPr>
              <a:t> </a:t>
            </a:r>
            <a:endParaRPr lang="zh-CN" altLang="en-US" sz="2200" dirty="0">
              <a:latin typeface="+mn-lt"/>
              <a:ea typeface="仿宋" panose="02010609060101010101" pitchFamily="49" charset="-122"/>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935" y="2636912"/>
            <a:ext cx="8391525" cy="875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9811" name="文本框 3"/>
          <p:cNvSpPr txBox="1">
            <a:spLocks noChangeArrowheads="1"/>
          </p:cNvSpPr>
          <p:nvPr/>
        </p:nvSpPr>
        <p:spPr bwMode="auto">
          <a:xfrm>
            <a:off x="390525" y="1262063"/>
            <a:ext cx="78533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solidFill>
                  <a:srgbClr val="000000"/>
                </a:solidFill>
                <a:latin typeface="+mn-lt"/>
                <a:ea typeface="宋体" panose="02010600030101010101" pitchFamily="2" charset="-122"/>
              </a:rPr>
              <a:t>7.</a:t>
            </a:r>
            <a:r>
              <a:rPr lang="zh-CN" altLang="en-US" i="0" dirty="0">
                <a:solidFill>
                  <a:srgbClr val="000000"/>
                </a:solidFill>
                <a:latin typeface="+mn-lt"/>
                <a:ea typeface="宋体" panose="02010600030101010101" pitchFamily="2" charset="-122"/>
              </a:rPr>
              <a:t>表</a:t>
            </a:r>
            <a:r>
              <a:rPr lang="en-US" altLang="zh-CN" i="0" dirty="0" smtClean="0">
                <a:solidFill>
                  <a:srgbClr val="000000"/>
                </a:solidFill>
                <a:latin typeface="+mn-lt"/>
                <a:ea typeface="宋体" panose="02010600030101010101" pitchFamily="2" charset="-122"/>
              </a:rPr>
              <a:t>6-6  </a:t>
            </a:r>
            <a:r>
              <a:rPr lang="zh-CN" altLang="en-US" i="0" dirty="0" smtClean="0">
                <a:solidFill>
                  <a:srgbClr val="000000"/>
                </a:solidFill>
                <a:latin typeface="+mn-lt"/>
                <a:ea typeface="宋体" panose="02010600030101010101" pitchFamily="2" charset="-122"/>
              </a:rPr>
              <a:t>本科生学习成效（学年）</a:t>
            </a:r>
            <a:endParaRPr lang="zh-CN" altLang="en-US" i="0" dirty="0">
              <a:solidFill>
                <a:srgbClr val="000000"/>
              </a:solidFill>
              <a:latin typeface="+mn-lt"/>
              <a:ea typeface="宋体" panose="02010600030101010101" pitchFamily="2" charset="-122"/>
            </a:endParaRPr>
          </a:p>
        </p:txBody>
      </p:sp>
      <p:sp>
        <p:nvSpPr>
          <p:cNvPr id="119838" name="矩形 6"/>
          <p:cNvSpPr>
            <a:spLocks noChangeArrowheads="1"/>
          </p:cNvSpPr>
          <p:nvPr/>
        </p:nvSpPr>
        <p:spPr bwMode="auto">
          <a:xfrm>
            <a:off x="357158" y="2000240"/>
            <a:ext cx="8305800" cy="364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mj-ea"/>
                <a:cs typeface="Times New Roman" panose="02020603050405020304" pitchFamily="18" charset="0"/>
              </a:rPr>
              <a:t>需注意表中 </a:t>
            </a:r>
            <a:r>
              <a:rPr lang="en-US" altLang="zh-CN" sz="2200" i="0" dirty="0" smtClean="0">
                <a:latin typeface="+mn-lt"/>
                <a:ea typeface="+mj-ea"/>
                <a:cs typeface="Times New Roman" panose="02020603050405020304" pitchFamily="18" charset="0"/>
              </a:rPr>
              <a:t>1-7</a:t>
            </a:r>
            <a:r>
              <a:rPr lang="zh-CN" altLang="en-US" sz="2200" i="0" dirty="0" smtClean="0">
                <a:latin typeface="+mn-lt"/>
                <a:ea typeface="+mj-ea"/>
                <a:cs typeface="Times New Roman" panose="02020603050405020304" pitchFamily="18" charset="0"/>
              </a:rPr>
              <a:t>项，即</a:t>
            </a:r>
            <a:r>
              <a:rPr lang="zh-CN" altLang="en-US" sz="2200" i="0" dirty="0" smtClean="0">
                <a:ea typeface="仿宋" panose="02010609060101010101" pitchFamily="49" charset="-122"/>
                <a:cs typeface="Times New Roman" panose="02020603050405020304" pitchFamily="18" charset="0"/>
              </a:rPr>
              <a:t>“学科竞赛获奖”至“学生获准专利（著作权）数按自然年统计</a:t>
            </a:r>
            <a:r>
              <a:rPr lang="zh-CN" altLang="en-US" sz="2200" i="0" dirty="0" smtClean="0">
                <a:latin typeface="+mn-lt"/>
                <a:ea typeface="仿宋" panose="02010609060101010101" pitchFamily="49" charset="-122"/>
                <a:cs typeface="Times New Roman" panose="02020603050405020304" pitchFamily="18" charset="0"/>
              </a:rPr>
              <a:t>。</a:t>
            </a: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a:t>
            </a:r>
            <a:r>
              <a:rPr lang="zh-CN" altLang="en-US" sz="2200" i="0" dirty="0" smtClean="0">
                <a:latin typeface="+mn-lt"/>
                <a:ea typeface="仿宋" panose="02010609060101010101" pitchFamily="49" charset="-122"/>
                <a:cs typeface="Times New Roman" panose="02020603050405020304" pitchFamily="18" charset="0"/>
              </a:rPr>
              <a:t>与表</a:t>
            </a:r>
            <a:r>
              <a:rPr lang="en-US" altLang="zh-CN" sz="2200" i="0" dirty="0" smtClean="0">
                <a:latin typeface="+mn-lt"/>
                <a:ea typeface="仿宋" panose="02010609060101010101" pitchFamily="49" charset="-122"/>
                <a:cs typeface="Times New Roman" panose="02020603050405020304" pitchFamily="18" charset="0"/>
              </a:rPr>
              <a:t>6-6-1</a:t>
            </a: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6-6-7</a:t>
            </a:r>
            <a:r>
              <a:rPr lang="zh-CN" altLang="en-US" sz="2200" i="0" dirty="0" smtClean="0">
                <a:latin typeface="+mn-lt"/>
                <a:ea typeface="仿宋" panose="02010609060101010101" pitchFamily="49" charset="-122"/>
                <a:cs typeface="Times New Roman" panose="02020603050405020304" pitchFamily="18" charset="0"/>
              </a:rPr>
              <a:t>之间没有校验关联关系。</a:t>
            </a: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6-6-1 </a:t>
            </a: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6-6-7</a:t>
            </a:r>
            <a:r>
              <a:rPr lang="zh-CN" altLang="en-US" sz="2200" i="0" dirty="0" smtClean="0">
                <a:latin typeface="+mn-lt"/>
                <a:ea typeface="仿宋" panose="02010609060101010101" pitchFamily="49" charset="-122"/>
                <a:cs typeface="Times New Roman" panose="02020603050405020304" pitchFamily="18" charset="0"/>
              </a:rPr>
              <a:t>所填的学生信息均来自于</a:t>
            </a:r>
            <a:r>
              <a:rPr lang="zh-CN" altLang="en-US" sz="2200" i="0" dirty="0" smtClean="0">
                <a:solidFill>
                  <a:srgbClr val="FF0000"/>
                </a:solidFill>
                <a:latin typeface="+mn-lt"/>
                <a:ea typeface="仿宋" panose="02010609060101010101" pitchFamily="49" charset="-122"/>
                <a:cs typeface="Times New Roman" panose="02020603050405020304" pitchFamily="18" charset="0"/>
              </a:rPr>
              <a:t>表</a:t>
            </a:r>
            <a:r>
              <a:rPr lang="en-US" altLang="zh-CN" sz="2200" i="0" dirty="0" smtClean="0">
                <a:solidFill>
                  <a:srgbClr val="FF0000"/>
                </a:solidFill>
                <a:latin typeface="+mn-lt"/>
                <a:ea typeface="仿宋" panose="02010609060101010101" pitchFamily="49" charset="-122"/>
                <a:cs typeface="Times New Roman" panose="02020603050405020304" pitchFamily="18" charset="0"/>
              </a:rPr>
              <a:t>1-7</a:t>
            </a:r>
            <a:r>
              <a:rPr lang="zh-CN" altLang="en-US" sz="2200" i="0" dirty="0" smtClean="0">
                <a:latin typeface="+mn-lt"/>
                <a:ea typeface="仿宋" panose="02010609060101010101" pitchFamily="49" charset="-122"/>
                <a:cs typeface="Times New Roman" panose="02020603050405020304" pitchFamily="18" charset="0"/>
              </a:rPr>
              <a:t>中的本科在校生。</a:t>
            </a:r>
            <a:endParaRPr lang="en-US" altLang="zh-CN" sz="2200" i="0" dirty="0">
              <a:latin typeface="+mn-lt"/>
              <a:ea typeface="仿宋" panose="02010609060101010101" pitchFamily="49" charset="-122"/>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9811" name="文本框 3"/>
          <p:cNvSpPr txBox="1">
            <a:spLocks noChangeArrowheads="1"/>
          </p:cNvSpPr>
          <p:nvPr/>
        </p:nvSpPr>
        <p:spPr bwMode="auto">
          <a:xfrm>
            <a:off x="390525" y="1262063"/>
            <a:ext cx="78533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solidFill>
                  <a:srgbClr val="000000"/>
                </a:solidFill>
                <a:latin typeface="+mn-lt"/>
                <a:ea typeface="宋体" panose="02010600030101010101" pitchFamily="2" charset="-122"/>
              </a:rPr>
              <a:t>8.</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6-8</a:t>
            </a:r>
            <a:r>
              <a:rPr lang="zh-CN" altLang="en-US" i="0" dirty="0">
                <a:solidFill>
                  <a:srgbClr val="000000"/>
                </a:solidFill>
                <a:latin typeface="+mn-lt"/>
                <a:ea typeface="宋体" panose="02010600030101010101" pitchFamily="2" charset="-122"/>
              </a:rPr>
              <a:t>学生社团（时点）</a:t>
            </a:r>
          </a:p>
        </p:txBody>
      </p:sp>
      <p:sp>
        <p:nvSpPr>
          <p:cNvPr id="119838" name="矩形 6"/>
          <p:cNvSpPr>
            <a:spLocks noChangeArrowheads="1"/>
          </p:cNvSpPr>
          <p:nvPr/>
        </p:nvSpPr>
        <p:spPr bwMode="auto">
          <a:xfrm>
            <a:off x="408172" y="5013176"/>
            <a:ext cx="8305800" cy="104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Tx/>
              <a:buNone/>
            </a:pPr>
            <a:endParaRPr lang="en-US" altLang="zh-CN" sz="2000" dirty="0">
              <a:solidFill>
                <a:srgbClr val="0033CC"/>
              </a:solidFill>
              <a:latin typeface="+mn-lt"/>
              <a:ea typeface="微软雅黑" panose="020B0503020204020204" pitchFamily="34" charset="-122"/>
              <a:cs typeface="Times New Roman" panose="02020603050405020304" pitchFamily="18" charset="0"/>
            </a:endParaRPr>
          </a:p>
          <a:p>
            <a:pPr algn="just">
              <a:spcBef>
                <a:spcPct val="0"/>
              </a:spcBef>
              <a:buFont typeface="Wingdings" panose="05000000000000000000" pitchFamily="2" charset="2"/>
              <a:buChar char="l"/>
            </a:pPr>
            <a:endParaRPr lang="en-US" altLang="zh-CN" sz="1800" i="0" dirty="0">
              <a:latin typeface="+mn-lt"/>
              <a:ea typeface="微软雅黑" panose="020B0503020204020204" pitchFamily="34" charset="-122"/>
              <a:cs typeface="Times New Roman" panose="02020603050405020304" pitchFamily="18" charset="0"/>
            </a:endParaRPr>
          </a:p>
          <a:p>
            <a:pPr algn="just">
              <a:spcBef>
                <a:spcPct val="0"/>
              </a:spcBef>
              <a:buNone/>
            </a:pPr>
            <a:r>
              <a:rPr lang="zh-CN" altLang="en-US" sz="2400" i="0" dirty="0">
                <a:solidFill>
                  <a:srgbClr val="FF0000"/>
                </a:solidFill>
                <a:latin typeface="+mn-lt"/>
                <a:ea typeface="微软雅黑" panose="020B0503020204020204" pitchFamily="34" charset="-122"/>
                <a:cs typeface="Times New Roman" panose="02020603050405020304" pitchFamily="18" charset="0"/>
              </a:rPr>
              <a:t>订正说明：将“参与人数” </a:t>
            </a:r>
            <a:r>
              <a:rPr lang="en-US" altLang="zh-CN" sz="2400" i="0" dirty="0">
                <a:solidFill>
                  <a:srgbClr val="FF0000"/>
                </a:solidFill>
                <a:latin typeface="+mn-lt"/>
                <a:ea typeface="微软雅黑" panose="020B0503020204020204" pitchFamily="34" charset="-122"/>
                <a:cs typeface="Times New Roman" panose="02020603050405020304" pitchFamily="18" charset="0"/>
              </a:rPr>
              <a:t>“</a:t>
            </a:r>
            <a:r>
              <a:rPr lang="zh-CN" altLang="en-US" sz="2400" i="0" dirty="0">
                <a:solidFill>
                  <a:srgbClr val="FF0000"/>
                </a:solidFill>
                <a:latin typeface="+mn-lt"/>
                <a:ea typeface="微软雅黑" panose="020B0503020204020204" pitchFamily="34" charset="-122"/>
                <a:cs typeface="Times New Roman" panose="02020603050405020304" pitchFamily="18" charset="0"/>
              </a:rPr>
              <a:t>改为“参与人次数” 。 </a:t>
            </a:r>
            <a:endParaRPr lang="zh-CN" altLang="en-US" sz="2400" dirty="0">
              <a:solidFill>
                <a:srgbClr val="FF0000"/>
              </a:solidFill>
              <a:latin typeface="+mn-lt"/>
              <a:ea typeface="微软雅黑" panose="020B0503020204020204" pitchFamily="34" charset="-122"/>
              <a:cs typeface="Times New Roman" panose="02020603050405020304" pitchFamily="18"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299" y="1848776"/>
            <a:ext cx="8429625" cy="355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315067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（七）教学管理与质量监控</a:t>
            </a:r>
          </a:p>
        </p:txBody>
      </p:sp>
      <p:sp>
        <p:nvSpPr>
          <p:cNvPr id="10137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1.</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7-2  </a:t>
            </a:r>
            <a:r>
              <a:rPr lang="zh-CN" altLang="en-US" i="0" dirty="0">
                <a:solidFill>
                  <a:srgbClr val="000000"/>
                </a:solidFill>
                <a:latin typeface="+mn-lt"/>
                <a:ea typeface="宋体" panose="02010600030101010101" pitchFamily="2" charset="-122"/>
              </a:rPr>
              <a:t>课堂教学质量评估统计表 （学年）</a:t>
            </a:r>
          </a:p>
        </p:txBody>
      </p:sp>
      <p:sp>
        <p:nvSpPr>
          <p:cNvPr id="101380" name="Rectangle 1"/>
          <p:cNvSpPr>
            <a:spLocks noChangeArrowheads="1"/>
          </p:cNvSpPr>
          <p:nvPr/>
        </p:nvSpPr>
        <p:spPr bwMode="auto">
          <a:xfrm>
            <a:off x="539552" y="3933056"/>
            <a:ext cx="7866063" cy="1871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请注意填写的为各等级课程门数的百分比。例如：</a:t>
            </a:r>
            <a:r>
              <a:rPr lang="en-US" altLang="zh-CN" sz="2400" i="0" dirty="0">
                <a:solidFill>
                  <a:srgbClr val="000000"/>
                </a:solidFill>
                <a:latin typeface="+mn-lt"/>
                <a:ea typeface="仿宋" panose="02010609060101010101" pitchFamily="49" charset="-122"/>
                <a:cs typeface="楷体" panose="02010609060101010101" pitchFamily="49" charset="-122"/>
              </a:rPr>
              <a:t>50.0</a:t>
            </a:r>
            <a:r>
              <a:rPr lang="zh-CN" altLang="en-US" sz="2400" i="0" dirty="0">
                <a:solidFill>
                  <a:srgbClr val="000000"/>
                </a:solidFill>
                <a:latin typeface="+mn-lt"/>
                <a:ea typeface="仿宋" panose="02010609060101010101" pitchFamily="49" charset="-122"/>
                <a:cs typeface="楷体" panose="02010609060101010101" pitchFamily="49" charset="-122"/>
              </a:rPr>
              <a:t>（不用填写</a:t>
            </a:r>
            <a:r>
              <a:rPr lang="en-US" altLang="zh-CN" sz="2400" i="0" dirty="0">
                <a:solidFill>
                  <a:srgbClr val="000000"/>
                </a:solidFill>
                <a:latin typeface="+mn-lt"/>
                <a:ea typeface="仿宋" panose="02010609060101010101" pitchFamily="49" charset="-122"/>
                <a:cs typeface="楷体" panose="02010609060101010101" pitchFamily="49" charset="-122"/>
              </a:rPr>
              <a:t>%</a:t>
            </a:r>
            <a:r>
              <a:rPr lang="zh-CN" altLang="en-US" sz="2400" i="0" dirty="0">
                <a:solidFill>
                  <a:srgbClr val="000000"/>
                </a:solidFill>
                <a:latin typeface="+mn-lt"/>
                <a:ea typeface="仿宋" panose="02010609060101010101" pitchFamily="49" charset="-122"/>
                <a:cs typeface="楷体" panose="02010609060101010101" pitchFamily="49" charset="-122"/>
              </a:rPr>
              <a:t>）。</a:t>
            </a: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如学校开展的主要评价模式为评价教师，则同理统计教师评价情况即可。</a:t>
            </a:r>
          </a:p>
        </p:txBody>
      </p:sp>
      <p:graphicFrame>
        <p:nvGraphicFramePr>
          <p:cNvPr id="5" name="表格 4"/>
          <p:cNvGraphicFramePr>
            <a:graphicFrameLocks noGrp="1"/>
          </p:cNvGraphicFramePr>
          <p:nvPr>
            <p:extLst>
              <p:ext uri="{D42A27DB-BD31-4B8C-83A1-F6EECF244321}">
                <p14:modId xmlns:p14="http://schemas.microsoft.com/office/powerpoint/2010/main" xmlns="" val="3171778542"/>
              </p:ext>
            </p:extLst>
          </p:nvPr>
        </p:nvGraphicFramePr>
        <p:xfrm>
          <a:off x="539750" y="1844675"/>
          <a:ext cx="8208962" cy="1660759"/>
        </p:xfrm>
        <a:graphic>
          <a:graphicData uri="http://schemas.openxmlformats.org/drawingml/2006/table">
            <a:tbl>
              <a:tblPr/>
              <a:tblGrid>
                <a:gridCol w="2016026">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954168">
                  <a:extLst>
                    <a:ext uri="{9D8B030D-6E8A-4147-A177-3AD203B41FA5}">
                      <a16:colId xmlns="" xmlns:a16="http://schemas.microsoft.com/office/drawing/2014/main" val="20002"/>
                    </a:ext>
                  </a:extLst>
                </a:gridCol>
                <a:gridCol w="1170192">
                  <a:extLst>
                    <a:ext uri="{9D8B030D-6E8A-4147-A177-3AD203B41FA5}">
                      <a16:colId xmlns="" xmlns:a16="http://schemas.microsoft.com/office/drawing/2014/main" val="20003"/>
                    </a:ext>
                  </a:extLst>
                </a:gridCol>
                <a:gridCol w="1170192">
                  <a:extLst>
                    <a:ext uri="{9D8B030D-6E8A-4147-A177-3AD203B41FA5}">
                      <a16:colId xmlns="" xmlns:a16="http://schemas.microsoft.com/office/drawing/2014/main" val="20004"/>
                    </a:ext>
                  </a:extLst>
                </a:gridCol>
                <a:gridCol w="1170192">
                  <a:extLst>
                    <a:ext uri="{9D8B030D-6E8A-4147-A177-3AD203B41FA5}">
                      <a16:colId xmlns="" xmlns:a16="http://schemas.microsoft.com/office/drawing/2014/main" val="20005"/>
                    </a:ext>
                  </a:extLst>
                </a:gridCol>
              </a:tblGrid>
              <a:tr h="620713">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项目</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覆盖比例（</a:t>
                      </a:r>
                      <a:r>
                        <a:rPr kumimoji="0" lang="en-US"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优（</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良好（</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中（</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差（</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346075">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学生评教</a:t>
                      </a:r>
                      <a:endParaRPr kumimoji="0" lang="zh-CN" altLang="zh-CN" sz="1800" b="0"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46075">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同行</a:t>
                      </a:r>
                      <a:r>
                        <a:rPr kumimoji="0" lang="zh-CN" altLang="en-US"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、督导</a:t>
                      </a: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评教</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46075">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领导</a:t>
                      </a: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评教</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25907882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（七）教学管理与质量监控</a:t>
            </a:r>
          </a:p>
        </p:txBody>
      </p:sp>
      <p:sp>
        <p:nvSpPr>
          <p:cNvPr id="121859" name="文本框 3"/>
          <p:cNvSpPr txBox="1">
            <a:spLocks noChangeArrowheads="1"/>
          </p:cNvSpPr>
          <p:nvPr/>
        </p:nvSpPr>
        <p:spPr bwMode="auto">
          <a:xfrm>
            <a:off x="390525" y="1262063"/>
            <a:ext cx="78533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2. </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7-3-1  </a:t>
            </a:r>
            <a:r>
              <a:rPr lang="zh-CN" altLang="en-US" i="0" dirty="0">
                <a:solidFill>
                  <a:srgbClr val="000000"/>
                </a:solidFill>
                <a:latin typeface="+mn-lt"/>
                <a:ea typeface="宋体" panose="02010600030101010101" pitchFamily="2" charset="-122"/>
              </a:rPr>
              <a:t>教育教学研究与改革</a:t>
            </a:r>
            <a:r>
              <a:rPr lang="zh-CN" altLang="en-US" i="0" dirty="0" smtClean="0">
                <a:solidFill>
                  <a:srgbClr val="000000"/>
                </a:solidFill>
                <a:latin typeface="+mn-lt"/>
                <a:ea typeface="宋体" panose="02010600030101010101" pitchFamily="2" charset="-122"/>
              </a:rPr>
              <a:t>项目（</a:t>
            </a:r>
            <a:r>
              <a:rPr lang="zh-CN" altLang="en-US" i="0" dirty="0">
                <a:solidFill>
                  <a:srgbClr val="000000"/>
                </a:solidFill>
                <a:latin typeface="+mn-lt"/>
                <a:ea typeface="宋体" panose="02010600030101010101" pitchFamily="2" charset="-122"/>
              </a:rPr>
              <a:t>自然年）</a:t>
            </a:r>
          </a:p>
        </p:txBody>
      </p:sp>
      <p:sp>
        <p:nvSpPr>
          <p:cNvPr id="121860" name="Rectangle 1"/>
          <p:cNvSpPr>
            <a:spLocks noChangeArrowheads="1"/>
          </p:cNvSpPr>
          <p:nvPr/>
        </p:nvSpPr>
        <p:spPr bwMode="auto">
          <a:xfrm>
            <a:off x="390525" y="3717032"/>
            <a:ext cx="7866063" cy="1502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主持人工号：学校对教师的管理编号。对于已退休或上学年之前已离职的，在“表</a:t>
            </a:r>
            <a:r>
              <a:rPr lang="en-US" altLang="zh-CN" sz="2400" i="0" dirty="0">
                <a:solidFill>
                  <a:srgbClr val="000000"/>
                </a:solidFill>
                <a:latin typeface="+mn-lt"/>
                <a:ea typeface="仿宋" panose="02010609060101010101" pitchFamily="49" charset="-122"/>
                <a:cs typeface="楷体" panose="02010609060101010101" pitchFamily="49" charset="-122"/>
              </a:rPr>
              <a:t>1-6-1</a:t>
            </a:r>
            <a:r>
              <a:rPr lang="zh-CN" altLang="en-US" sz="2400" i="0" dirty="0">
                <a:solidFill>
                  <a:srgbClr val="000000"/>
                </a:solidFill>
                <a:latin typeface="+mn-lt"/>
                <a:ea typeface="仿宋" panose="02010609060101010101" pitchFamily="49" charset="-122"/>
                <a:cs typeface="楷体" panose="02010609060101010101" pitchFamily="49" charset="-122"/>
              </a:rPr>
              <a:t>教职工信息中未录入的教师，工号请填写“</a:t>
            </a:r>
            <a:r>
              <a:rPr lang="en-US" altLang="zh-CN" sz="2400" i="0" dirty="0">
                <a:solidFill>
                  <a:srgbClr val="FF0000"/>
                </a:solidFill>
                <a:latin typeface="+mn-lt"/>
                <a:ea typeface="仿宋" panose="02010609060101010101" pitchFamily="49" charset="-122"/>
                <a:cs typeface="楷体" panose="02010609060101010101" pitchFamily="49" charset="-122"/>
              </a:rPr>
              <a:t>000000”</a:t>
            </a:r>
            <a:r>
              <a:rPr lang="zh-CN" altLang="en-US" sz="2400" i="0" dirty="0">
                <a:solidFill>
                  <a:srgbClr val="000000"/>
                </a:solidFill>
                <a:latin typeface="+mn-lt"/>
                <a:ea typeface="仿宋" panose="02010609060101010101" pitchFamily="49" charset="-122"/>
                <a:cs typeface="楷体" panose="02010609060101010101" pitchFamily="49" charset="-122"/>
              </a:rPr>
              <a:t>。（表</a:t>
            </a:r>
            <a:r>
              <a:rPr lang="en-US" altLang="zh-CN" sz="2400" i="0" dirty="0">
                <a:solidFill>
                  <a:srgbClr val="000000"/>
                </a:solidFill>
                <a:latin typeface="+mn-lt"/>
                <a:ea typeface="仿宋" panose="02010609060101010101" pitchFamily="49" charset="-122"/>
                <a:cs typeface="楷体" panose="02010609060101010101" pitchFamily="49" charset="-122"/>
              </a:rPr>
              <a:t>7-3-2 ,7-3-3</a:t>
            </a:r>
            <a:r>
              <a:rPr lang="zh-CN" altLang="en-US" sz="2400" i="0" dirty="0">
                <a:solidFill>
                  <a:srgbClr val="000000"/>
                </a:solidFill>
                <a:latin typeface="+mn-lt"/>
                <a:ea typeface="仿宋" panose="02010609060101010101" pitchFamily="49" charset="-122"/>
                <a:cs typeface="楷体" panose="02010609060101010101" pitchFamily="49" charset="-122"/>
              </a:rPr>
              <a:t>同样处理）</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0525" y="2477069"/>
            <a:ext cx="8401050" cy="807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Grp="1" noChangeArrowheads="1"/>
          </p:cNvSpPr>
          <p:nvPr>
            <p:ph type="title"/>
          </p:nvPr>
        </p:nvSpPr>
        <p:spPr>
          <a:xfrm>
            <a:off x="107950" y="115888"/>
            <a:ext cx="7200900"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sym typeface="黑体" pitchFamily="49" charset="-122"/>
              </a:rPr>
              <a:t>数据填报答疑咨询与支持</a:t>
            </a:r>
            <a:endParaRPr lang="en-US" altLang="zh-CN" dirty="0">
              <a:effectLst/>
              <a:latin typeface="+mn-lt"/>
            </a:endParaRPr>
          </a:p>
        </p:txBody>
      </p:sp>
      <p:pic>
        <p:nvPicPr>
          <p:cNvPr id="135171" name="Picture 2" descr="1"/>
          <p:cNvPicPr>
            <a:picLocks noChangeAspect="1" noChangeArrowheads="1"/>
          </p:cNvPicPr>
          <p:nvPr/>
        </p:nvPicPr>
        <p:blipFill>
          <a:blip r:embed="rId3" cstate="print">
            <a:lum bright="-30000"/>
            <a:extLst>
              <a:ext uri="{28A0092B-C50C-407E-A947-70E740481C1C}">
                <a14:useLocalDpi xmlns="" xmlns:a14="http://schemas.microsoft.com/office/drawing/2010/main" val="0"/>
              </a:ext>
            </a:extLst>
          </a:blip>
          <a:srcRect/>
          <a:stretch>
            <a:fillRect/>
          </a:stretch>
        </p:blipFill>
        <p:spPr bwMode="auto">
          <a:xfrm>
            <a:off x="805607" y="4425503"/>
            <a:ext cx="175260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772269" y="4284216"/>
            <a:ext cx="1728788" cy="533400"/>
            <a:chOff x="0" y="0"/>
            <a:chExt cx="1089" cy="336"/>
          </a:xfrm>
        </p:grpSpPr>
        <p:sp>
          <p:nvSpPr>
            <p:cNvPr id="135189" name="Oval 14"/>
            <p:cNvSpPr>
              <a:spLocks noChangeArrowheads="1"/>
            </p:cNvSpPr>
            <p:nvPr/>
          </p:nvSpPr>
          <p:spPr bwMode="auto">
            <a:xfrm>
              <a:off x="3" y="27"/>
              <a:ext cx="1086" cy="309"/>
            </a:xfrm>
            <a:prstGeom prst="ellipse">
              <a:avLst/>
            </a:prstGeom>
            <a:gradFill rotWithShape="1">
              <a:gsLst>
                <a:gs pos="0">
                  <a:srgbClr val="912D2D"/>
                </a:gs>
                <a:gs pos="50000">
                  <a:srgbClr val="FF5050"/>
                </a:gs>
                <a:gs pos="100000">
                  <a:srgbClr val="912D2D"/>
                </a:gs>
              </a:gsLst>
              <a:lin ang="0" scaled="1"/>
            </a:gradFill>
            <a:ln>
              <a:noFill/>
            </a:ln>
            <a:extLst>
              <a:ext uri="{91240B29-F687-4F45-9708-019B960494DF}">
                <a14:hiddenLine xmlns=""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mn-lt"/>
                <a:ea typeface="宋体" panose="02010600030101010101" pitchFamily="2" charset="-122"/>
              </a:endParaRPr>
            </a:p>
          </p:txBody>
        </p:sp>
        <p:sp>
          <p:nvSpPr>
            <p:cNvPr id="135190" name="Oval 15"/>
            <p:cNvSpPr>
              <a:spLocks noChangeArrowheads="1"/>
            </p:cNvSpPr>
            <p:nvPr/>
          </p:nvSpPr>
          <p:spPr bwMode="auto">
            <a:xfrm>
              <a:off x="0" y="0"/>
              <a:ext cx="1086" cy="309"/>
            </a:xfrm>
            <a:prstGeom prst="ellipse">
              <a:avLst/>
            </a:prstGeom>
            <a:gradFill rotWithShape="1">
              <a:gsLst>
                <a:gs pos="0">
                  <a:srgbClr val="FFC9C9"/>
                </a:gs>
                <a:gs pos="100000">
                  <a:srgbClr val="FF5050"/>
                </a:gs>
              </a:gsLst>
              <a:lin ang="18900000" scaled="1"/>
            </a:gradFill>
            <a:ln>
              <a:noFill/>
            </a:ln>
            <a:extLst>
              <a:ext uri="{91240B29-F687-4F45-9708-019B960494DF}">
                <a14:hiddenLine xmlns=""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mn-lt"/>
                <a:ea typeface="宋体" panose="02010600030101010101" pitchFamily="2" charset="-122"/>
              </a:endParaRPr>
            </a:p>
          </p:txBody>
        </p:sp>
      </p:grpSp>
      <p:pic>
        <p:nvPicPr>
          <p:cNvPr id="135173" name="Picture 3" descr="2"/>
          <p:cNvPicPr>
            <a:picLocks noChangeAspect="1" noChangeArrowheads="1"/>
          </p:cNvPicPr>
          <p:nvPr/>
        </p:nvPicPr>
        <p:blipFill>
          <a:blip r:embed="rId4" cstate="print">
            <a:lum bright="-30000"/>
            <a:extLst>
              <a:ext uri="{28A0092B-C50C-407E-A947-70E740481C1C}">
                <a14:useLocalDpi xmlns="" xmlns:a14="http://schemas.microsoft.com/office/drawing/2010/main" val="0"/>
              </a:ext>
            </a:extLst>
          </a:blip>
          <a:srcRect/>
          <a:stretch>
            <a:fillRect/>
          </a:stretch>
        </p:blipFill>
        <p:spPr bwMode="auto">
          <a:xfrm>
            <a:off x="3307507" y="3844478"/>
            <a:ext cx="1752600" cy="223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3331319" y="3785741"/>
            <a:ext cx="1727200" cy="533400"/>
            <a:chOff x="0" y="0"/>
            <a:chExt cx="1089" cy="336"/>
          </a:xfrm>
        </p:grpSpPr>
        <p:sp>
          <p:nvSpPr>
            <p:cNvPr id="135187" name="Oval 17"/>
            <p:cNvSpPr>
              <a:spLocks noChangeArrowheads="1"/>
            </p:cNvSpPr>
            <p:nvPr/>
          </p:nvSpPr>
          <p:spPr bwMode="auto">
            <a:xfrm>
              <a:off x="3" y="27"/>
              <a:ext cx="1086" cy="309"/>
            </a:xfrm>
            <a:prstGeom prst="ellipse">
              <a:avLst/>
            </a:prstGeom>
            <a:gradFill rotWithShape="1">
              <a:gsLst>
                <a:gs pos="0">
                  <a:srgbClr val="0F4989"/>
                </a:gs>
                <a:gs pos="50000">
                  <a:srgbClr val="1B81F1"/>
                </a:gs>
                <a:gs pos="100000">
                  <a:srgbClr val="0F4989"/>
                </a:gs>
              </a:gsLst>
              <a:lin ang="0" scaled="1"/>
            </a:gradFill>
            <a:ln>
              <a:noFill/>
            </a:ln>
            <a:extLst>
              <a:ext uri="{91240B29-F687-4F45-9708-019B960494DF}">
                <a14:hiddenLine xmlns=""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mn-lt"/>
                <a:ea typeface="宋体" panose="02010600030101010101" pitchFamily="2" charset="-122"/>
              </a:endParaRPr>
            </a:p>
          </p:txBody>
        </p:sp>
        <p:sp>
          <p:nvSpPr>
            <p:cNvPr id="135188" name="Oval 18"/>
            <p:cNvSpPr>
              <a:spLocks noChangeArrowheads="1"/>
            </p:cNvSpPr>
            <p:nvPr/>
          </p:nvSpPr>
          <p:spPr bwMode="auto">
            <a:xfrm>
              <a:off x="0" y="0"/>
              <a:ext cx="1086" cy="309"/>
            </a:xfrm>
            <a:prstGeom prst="ellipse">
              <a:avLst/>
            </a:prstGeom>
            <a:gradFill rotWithShape="1">
              <a:gsLst>
                <a:gs pos="0">
                  <a:srgbClr val="B8D9FB"/>
                </a:gs>
                <a:gs pos="100000">
                  <a:srgbClr val="1B81F1"/>
                </a:gs>
              </a:gsLst>
              <a:lin ang="18900000" scaled="1"/>
            </a:gradFill>
            <a:ln>
              <a:noFill/>
            </a:ln>
            <a:extLst>
              <a:ext uri="{91240B29-F687-4F45-9708-019B960494DF}">
                <a14:hiddenLine xmlns=""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mn-lt"/>
                <a:ea typeface="宋体" panose="02010600030101010101" pitchFamily="2" charset="-122"/>
              </a:endParaRPr>
            </a:p>
          </p:txBody>
        </p:sp>
      </p:grpSp>
      <p:pic>
        <p:nvPicPr>
          <p:cNvPr id="135175" name="Picture 4" descr="3"/>
          <p:cNvPicPr>
            <a:picLocks noChangeAspect="1" noChangeArrowheads="1"/>
          </p:cNvPicPr>
          <p:nvPr/>
        </p:nvPicPr>
        <p:blipFill>
          <a:blip r:embed="rId5" cstate="print">
            <a:lum bright="-30000"/>
            <a:extLst>
              <a:ext uri="{28A0092B-C50C-407E-A947-70E740481C1C}">
                <a14:useLocalDpi xmlns="" xmlns:a14="http://schemas.microsoft.com/office/drawing/2010/main" val="0"/>
              </a:ext>
            </a:extLst>
          </a:blip>
          <a:srcRect/>
          <a:stretch>
            <a:fillRect/>
          </a:stretch>
        </p:blipFill>
        <p:spPr bwMode="auto">
          <a:xfrm>
            <a:off x="5796707" y="3039616"/>
            <a:ext cx="1739900"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176" name="Picture 19" descr="06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54869" y="3385691"/>
            <a:ext cx="86836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15"/>
          <p:cNvGrpSpPr>
            <a:grpSpLocks/>
          </p:cNvGrpSpPr>
          <p:nvPr/>
        </p:nvGrpSpPr>
        <p:grpSpPr bwMode="auto">
          <a:xfrm>
            <a:off x="5799882" y="2949128"/>
            <a:ext cx="1728787" cy="533400"/>
            <a:chOff x="0" y="0"/>
            <a:chExt cx="1089" cy="336"/>
          </a:xfrm>
        </p:grpSpPr>
        <p:sp>
          <p:nvSpPr>
            <p:cNvPr id="135185" name="Oval 8"/>
            <p:cNvSpPr>
              <a:spLocks noChangeArrowheads="1"/>
            </p:cNvSpPr>
            <p:nvPr/>
          </p:nvSpPr>
          <p:spPr bwMode="auto">
            <a:xfrm>
              <a:off x="3" y="27"/>
              <a:ext cx="1086" cy="309"/>
            </a:xfrm>
            <a:prstGeom prst="ellipse">
              <a:avLst/>
            </a:prstGeom>
            <a:gradFill rotWithShape="1">
              <a:gsLst>
                <a:gs pos="0">
                  <a:srgbClr val="648B0E"/>
                </a:gs>
                <a:gs pos="50000">
                  <a:srgbClr val="B0F319"/>
                </a:gs>
                <a:gs pos="100000">
                  <a:srgbClr val="648B0E"/>
                </a:gs>
              </a:gsLst>
              <a:lin ang="0" scaled="1"/>
            </a:gradFill>
            <a:ln>
              <a:noFill/>
            </a:ln>
            <a:extLst>
              <a:ext uri="{91240B29-F687-4F45-9708-019B960494DF}">
                <a14:hiddenLine xmlns=""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mn-lt"/>
                <a:ea typeface="宋体" panose="02010600030101010101" pitchFamily="2" charset="-122"/>
              </a:endParaRPr>
            </a:p>
          </p:txBody>
        </p:sp>
        <p:sp>
          <p:nvSpPr>
            <p:cNvPr id="135186" name="Oval 9"/>
            <p:cNvSpPr>
              <a:spLocks noChangeArrowheads="1"/>
            </p:cNvSpPr>
            <p:nvPr/>
          </p:nvSpPr>
          <p:spPr bwMode="auto">
            <a:xfrm>
              <a:off x="0" y="0"/>
              <a:ext cx="1086" cy="309"/>
            </a:xfrm>
            <a:prstGeom prst="ellipse">
              <a:avLst/>
            </a:prstGeom>
            <a:gradFill rotWithShape="1">
              <a:gsLst>
                <a:gs pos="0">
                  <a:srgbClr val="E9FDBF"/>
                </a:gs>
                <a:gs pos="100000">
                  <a:srgbClr val="B0F319"/>
                </a:gs>
              </a:gsLst>
              <a:lin ang="18900000" scaled="1"/>
            </a:gradFill>
            <a:ln>
              <a:noFill/>
            </a:ln>
            <a:extLst>
              <a:ext uri="{91240B29-F687-4F45-9708-019B960494DF}">
                <a14:hiddenLine xmlns="" xmlns:a14="http://schemas.microsoft.com/office/drawing/2010/main" w="9525">
                  <a:solidFill>
                    <a:srgbClr val="000000"/>
                  </a:solidFill>
                  <a:bevel/>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mn-lt"/>
                <a:ea typeface="宋体" panose="02010600030101010101" pitchFamily="2" charset="-122"/>
              </a:endParaRPr>
            </a:p>
          </p:txBody>
        </p:sp>
      </p:grpSp>
      <p:pic>
        <p:nvPicPr>
          <p:cNvPr id="135178" name="Picture 22" descr="01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07869" y="2069653"/>
            <a:ext cx="109855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179" name="Picture 21" descr="11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4207" y="2949128"/>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180" name="Rectangle 24"/>
          <p:cNvSpPr>
            <a:spLocks noChangeArrowheads="1"/>
          </p:cNvSpPr>
          <p:nvPr/>
        </p:nvSpPr>
        <p:spPr bwMode="auto">
          <a:xfrm>
            <a:off x="767507" y="4946203"/>
            <a:ext cx="18430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1800" i="0" dirty="0">
                <a:solidFill>
                  <a:srgbClr val="000000"/>
                </a:solidFill>
                <a:latin typeface="+mn-lt"/>
                <a:ea typeface="宋体" panose="02010600030101010101" pitchFamily="2" charset="-122"/>
                <a:sym typeface="Calibri" panose="020F0502020204030204" pitchFamily="34" charset="0"/>
              </a:rPr>
              <a:t>采集交流</a:t>
            </a:r>
            <a:r>
              <a:rPr lang="en-US" altLang="zh-CN" sz="1800" i="0" dirty="0">
                <a:solidFill>
                  <a:srgbClr val="000000"/>
                </a:solidFill>
                <a:latin typeface="+mn-lt"/>
                <a:ea typeface="宋体" panose="02010600030101010101" pitchFamily="2" charset="-122"/>
                <a:sym typeface="Calibri" panose="020F0502020204030204" pitchFamily="34" charset="0"/>
              </a:rPr>
              <a:t>QQ</a:t>
            </a:r>
            <a:r>
              <a:rPr lang="zh-CN" altLang="en-US" sz="1800" i="0" dirty="0">
                <a:solidFill>
                  <a:srgbClr val="000000"/>
                </a:solidFill>
                <a:latin typeface="+mn-lt"/>
                <a:ea typeface="宋体" panose="02010600030101010101" pitchFamily="2" charset="-122"/>
                <a:sym typeface="Calibri" panose="020F0502020204030204" pitchFamily="34" charset="0"/>
              </a:rPr>
              <a:t>群</a:t>
            </a:r>
            <a:r>
              <a:rPr lang="zh-CN" altLang="en-US" sz="1800" i="0" dirty="0" smtClean="0">
                <a:solidFill>
                  <a:srgbClr val="000000"/>
                </a:solidFill>
                <a:latin typeface="+mn-lt"/>
                <a:ea typeface="宋体" panose="02010600030101010101" pitchFamily="2" charset="-122"/>
                <a:sym typeface="Calibri" panose="020F0502020204030204" pitchFamily="34" charset="0"/>
              </a:rPr>
              <a:t>：</a:t>
            </a:r>
            <a:endParaRPr lang="en-US" altLang="zh-CN" sz="1800" i="0" dirty="0" smtClean="0">
              <a:solidFill>
                <a:srgbClr val="000000"/>
              </a:solidFill>
              <a:latin typeface="+mn-lt"/>
              <a:ea typeface="宋体" panose="02010600030101010101" pitchFamily="2" charset="-122"/>
              <a:sym typeface="Calibri" panose="020F0502020204030204" pitchFamily="34" charset="0"/>
            </a:endParaRPr>
          </a:p>
          <a:p>
            <a:pPr eaLnBrk="1" hangingPunct="1">
              <a:spcBef>
                <a:spcPct val="0"/>
              </a:spcBef>
              <a:buFontTx/>
              <a:buNone/>
            </a:pPr>
            <a:r>
              <a:rPr lang="en-US" altLang="zh-CN" sz="1800" i="0" dirty="0" smtClean="0">
                <a:solidFill>
                  <a:srgbClr val="FF0000"/>
                </a:solidFill>
                <a:latin typeface="+mn-lt"/>
                <a:ea typeface="宋体" panose="02010600030101010101" pitchFamily="2" charset="-122"/>
                <a:sym typeface="Calibri" panose="020F0502020204030204" pitchFamily="34" charset="0"/>
              </a:rPr>
              <a:t>250842217</a:t>
            </a:r>
          </a:p>
        </p:txBody>
      </p:sp>
      <p:sp>
        <p:nvSpPr>
          <p:cNvPr id="135181" name="Rectangle 24"/>
          <p:cNvSpPr>
            <a:spLocks noChangeArrowheads="1"/>
          </p:cNvSpPr>
          <p:nvPr/>
        </p:nvSpPr>
        <p:spPr bwMode="auto">
          <a:xfrm>
            <a:off x="3345607" y="4362003"/>
            <a:ext cx="17907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r>
              <a:rPr lang="zh-CN" altLang="en-US" sz="1800" i="0" dirty="0">
                <a:solidFill>
                  <a:srgbClr val="000000"/>
                </a:solidFill>
                <a:latin typeface="+mn-lt"/>
                <a:ea typeface="宋体" panose="02010600030101010101" pitchFamily="2" charset="-122"/>
                <a:sym typeface="Calibri" panose="020F0502020204030204" pitchFamily="34" charset="0"/>
              </a:rPr>
              <a:t>电话：</a:t>
            </a:r>
            <a:r>
              <a:rPr lang="en-US" altLang="zh-CN" sz="2400" b="0" i="0" dirty="0">
                <a:solidFill>
                  <a:srgbClr val="000000"/>
                </a:solidFill>
                <a:latin typeface="+mn-lt"/>
                <a:sym typeface="黑体" panose="02010609060101010101" pitchFamily="49" charset="-122"/>
              </a:rPr>
              <a:t>010-</a:t>
            </a:r>
            <a:endParaRPr lang="zh-CN" altLang="en-US" sz="2400" b="0" i="0" dirty="0">
              <a:solidFill>
                <a:srgbClr val="000000"/>
              </a:solidFill>
              <a:latin typeface="+mn-lt"/>
              <a:sym typeface="黑体" panose="02010609060101010101" pitchFamily="49" charset="-122"/>
            </a:endParaRPr>
          </a:p>
          <a:p>
            <a:pPr algn="ctr" eaLnBrk="1" hangingPunct="1">
              <a:spcBef>
                <a:spcPct val="0"/>
              </a:spcBef>
              <a:buFontTx/>
              <a:buNone/>
            </a:pPr>
            <a:r>
              <a:rPr lang="en-US" altLang="zh-CN" sz="2400" b="0" i="0" u="sng" dirty="0">
                <a:solidFill>
                  <a:srgbClr val="000000"/>
                </a:solidFill>
                <a:latin typeface="+mn-lt"/>
                <a:sym typeface="黑体" panose="02010609060101010101" pitchFamily="49" charset="-122"/>
              </a:rPr>
              <a:t>5697 </a:t>
            </a:r>
            <a:r>
              <a:rPr lang="en-US" altLang="zh-CN" sz="2400" b="0" i="0" u="sng" dirty="0" smtClean="0">
                <a:solidFill>
                  <a:srgbClr val="000000"/>
                </a:solidFill>
                <a:latin typeface="+mn-lt"/>
                <a:sym typeface="黑体" panose="02010609060101010101" pitchFamily="49" charset="-122"/>
              </a:rPr>
              <a:t>3160</a:t>
            </a:r>
            <a:endParaRPr lang="zh-CN" altLang="en-US" sz="2400" b="0" i="0" u="sng" dirty="0">
              <a:solidFill>
                <a:srgbClr val="000000"/>
              </a:solidFill>
              <a:latin typeface="+mn-lt"/>
              <a:sym typeface="黑体" panose="02010609060101010101" pitchFamily="49" charset="-122"/>
            </a:endParaRPr>
          </a:p>
          <a:p>
            <a:pPr algn="ctr" eaLnBrk="1" hangingPunct="1">
              <a:spcBef>
                <a:spcPct val="0"/>
              </a:spcBef>
              <a:buFontTx/>
              <a:buNone/>
            </a:pPr>
            <a:r>
              <a:rPr lang="en-US" altLang="zh-CN" sz="2400" b="0" i="0" u="sng" dirty="0">
                <a:solidFill>
                  <a:srgbClr val="000000"/>
                </a:solidFill>
                <a:latin typeface="+mn-lt"/>
                <a:sym typeface="黑体" panose="02010609060101010101" pitchFamily="49" charset="-122"/>
              </a:rPr>
              <a:t>5697 </a:t>
            </a:r>
            <a:r>
              <a:rPr lang="en-US" altLang="zh-CN" sz="2400" b="0" i="0" u="sng" dirty="0" smtClean="0">
                <a:solidFill>
                  <a:srgbClr val="000000"/>
                </a:solidFill>
                <a:latin typeface="+mn-lt"/>
                <a:sym typeface="黑体" panose="02010609060101010101" pitchFamily="49" charset="-122"/>
              </a:rPr>
              <a:t>3163</a:t>
            </a:r>
            <a:endParaRPr lang="zh-CN" altLang="en-US" sz="2400" b="0" i="0" u="sng" dirty="0">
              <a:solidFill>
                <a:srgbClr val="000000"/>
              </a:solidFill>
              <a:latin typeface="+mn-lt"/>
              <a:sym typeface="黑体" panose="02010609060101010101" pitchFamily="49" charset="-122"/>
            </a:endParaRPr>
          </a:p>
          <a:p>
            <a:pPr algn="ctr" eaLnBrk="1" hangingPunct="1">
              <a:spcBef>
                <a:spcPct val="0"/>
              </a:spcBef>
              <a:buFontTx/>
              <a:buNone/>
            </a:pPr>
            <a:r>
              <a:rPr lang="en-US" altLang="zh-CN" sz="2400" b="0" i="0" u="sng" dirty="0">
                <a:solidFill>
                  <a:srgbClr val="000000"/>
                </a:solidFill>
                <a:latin typeface="+mn-lt"/>
                <a:sym typeface="黑体" panose="02010609060101010101" pitchFamily="49" charset="-122"/>
              </a:rPr>
              <a:t>5697 3168</a:t>
            </a:r>
            <a:endParaRPr lang="zh-CN" altLang="en-US" sz="2400" i="0" u="sng" dirty="0">
              <a:solidFill>
                <a:srgbClr val="000000"/>
              </a:solidFill>
              <a:latin typeface="+mn-lt"/>
              <a:sym typeface="黑体" panose="02010609060101010101" pitchFamily="49" charset="-122"/>
            </a:endParaRPr>
          </a:p>
        </p:txBody>
      </p:sp>
      <p:sp>
        <p:nvSpPr>
          <p:cNvPr id="135182" name="Rectangle 24"/>
          <p:cNvSpPr>
            <a:spLocks noChangeArrowheads="1"/>
          </p:cNvSpPr>
          <p:nvPr/>
        </p:nvSpPr>
        <p:spPr bwMode="auto">
          <a:xfrm>
            <a:off x="5868144" y="3573016"/>
            <a:ext cx="1655763"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r>
              <a:rPr lang="zh-CN" altLang="en-US" sz="1800" i="0" dirty="0">
                <a:solidFill>
                  <a:srgbClr val="000000"/>
                </a:solidFill>
                <a:latin typeface="+mn-lt"/>
                <a:ea typeface="宋体" panose="02010600030101010101" pitchFamily="2" charset="-122"/>
                <a:sym typeface="Calibri" panose="020F0502020204030204" pitchFamily="34" charset="0"/>
              </a:rPr>
              <a:t>电子邮件：</a:t>
            </a:r>
            <a:r>
              <a:rPr lang="en-US" altLang="zh-CN" sz="2000" b="0" i="0" dirty="0">
                <a:solidFill>
                  <a:srgbClr val="000000"/>
                </a:solidFill>
                <a:latin typeface="+mn-lt"/>
                <a:ea typeface="宋体" panose="02010600030101010101" pitchFamily="2" charset="-122"/>
              </a:rPr>
              <a:t>guodong@moe.edu.cn</a:t>
            </a:r>
            <a:r>
              <a:rPr lang="zh-CN" altLang="en-US" sz="2000" b="0" i="0" dirty="0">
                <a:solidFill>
                  <a:srgbClr val="000000"/>
                </a:solidFill>
                <a:latin typeface="+mn-lt"/>
                <a:ea typeface="宋体" panose="02010600030101010101" pitchFamily="2" charset="-122"/>
              </a:rPr>
              <a:t>； </a:t>
            </a:r>
            <a:r>
              <a:rPr lang="en-US" altLang="zh-CN" sz="2000" b="0" i="0" dirty="0">
                <a:solidFill>
                  <a:srgbClr val="000000"/>
                </a:solidFill>
                <a:latin typeface="+mn-lt"/>
                <a:ea typeface="宋体" panose="02010600030101010101" pitchFamily="2" charset="-122"/>
              </a:rPr>
              <a:t>yangjing@moe.edu.cn; xieke@moe.edu.cn</a:t>
            </a:r>
            <a:endParaRPr lang="zh-CN" altLang="en-US" sz="2000" b="0" i="0" dirty="0">
              <a:solidFill>
                <a:srgbClr val="000000"/>
              </a:solidFill>
              <a:latin typeface="+mn-lt"/>
              <a:ea typeface="宋体" panose="02010600030101010101" pitchFamily="2" charset="-122"/>
            </a:endParaRPr>
          </a:p>
        </p:txBody>
      </p:sp>
      <p:sp>
        <p:nvSpPr>
          <p:cNvPr id="135183" name="Text Box 9"/>
          <p:cNvSpPr>
            <a:spLocks noChangeArrowheads="1"/>
          </p:cNvSpPr>
          <p:nvPr/>
        </p:nvSpPr>
        <p:spPr bwMode="auto">
          <a:xfrm>
            <a:off x="437356" y="1276896"/>
            <a:ext cx="7472363" cy="1303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50000"/>
              </a:lnSpc>
              <a:spcBef>
                <a:spcPct val="0"/>
              </a:spcBef>
              <a:buFontTx/>
              <a:buNone/>
            </a:pPr>
            <a:r>
              <a:rPr lang="zh-CN" altLang="en-US" sz="2800" i="0" dirty="0" smtClean="0">
                <a:solidFill>
                  <a:srgbClr val="FF0000"/>
                </a:solidFill>
                <a:latin typeface="+mn-lt"/>
                <a:ea typeface="+mj-ea"/>
                <a:sym typeface="黑体" panose="02010609060101010101" pitchFamily="49" charset="-122"/>
              </a:rPr>
              <a:t>采集</a:t>
            </a:r>
            <a:r>
              <a:rPr lang="zh-CN" altLang="en-US" sz="2800" i="0" dirty="0">
                <a:solidFill>
                  <a:srgbClr val="FF0000"/>
                </a:solidFill>
                <a:latin typeface="+mn-lt"/>
                <a:ea typeface="+mj-ea"/>
                <a:sym typeface="黑体" panose="02010609060101010101" pitchFamily="49" charset="-122"/>
              </a:rPr>
              <a:t>期间：</a:t>
            </a:r>
            <a:r>
              <a:rPr lang="zh-CN" altLang="en-US" sz="2800" i="0" dirty="0">
                <a:solidFill>
                  <a:srgbClr val="0033CC"/>
                </a:solidFill>
                <a:latin typeface="+mn-lt"/>
                <a:ea typeface="+mj-ea"/>
                <a:sym typeface="黑体" panose="02010609060101010101" pitchFamily="49" charset="-122"/>
              </a:rPr>
              <a:t>评估中心为各参与高校提供</a:t>
            </a:r>
            <a:r>
              <a:rPr lang="zh-CN" altLang="en-US" sz="2800" i="0" dirty="0" smtClean="0">
                <a:solidFill>
                  <a:srgbClr val="0033CC"/>
                </a:solidFill>
                <a:latin typeface="+mn-lt"/>
                <a:ea typeface="+mj-ea"/>
                <a:sym typeface="黑体" panose="02010609060101010101" pitchFamily="49" charset="-122"/>
              </a:rPr>
              <a:t>填报</a:t>
            </a:r>
            <a:endParaRPr lang="en-US" altLang="zh-CN" sz="2800" i="0" dirty="0" smtClean="0">
              <a:solidFill>
                <a:srgbClr val="0033CC"/>
              </a:solidFill>
              <a:latin typeface="+mn-lt"/>
              <a:ea typeface="+mj-ea"/>
              <a:sym typeface="黑体" panose="02010609060101010101" pitchFamily="49" charset="-122"/>
            </a:endParaRPr>
          </a:p>
          <a:p>
            <a:pPr eaLnBrk="1" hangingPunct="1">
              <a:lnSpc>
                <a:spcPct val="150000"/>
              </a:lnSpc>
              <a:spcBef>
                <a:spcPct val="0"/>
              </a:spcBef>
              <a:buFontTx/>
              <a:buNone/>
            </a:pPr>
            <a:r>
              <a:rPr lang="en-US" altLang="zh-CN" sz="2800" i="0" dirty="0">
                <a:solidFill>
                  <a:srgbClr val="0033CC"/>
                </a:solidFill>
                <a:latin typeface="+mn-lt"/>
                <a:ea typeface="+mj-ea"/>
                <a:sym typeface="黑体" panose="02010609060101010101" pitchFamily="49" charset="-122"/>
              </a:rPr>
              <a:t> </a:t>
            </a:r>
            <a:r>
              <a:rPr lang="en-US" altLang="zh-CN" sz="2800" i="0" dirty="0" smtClean="0">
                <a:solidFill>
                  <a:srgbClr val="0033CC"/>
                </a:solidFill>
                <a:latin typeface="+mn-lt"/>
                <a:ea typeface="+mj-ea"/>
                <a:sym typeface="黑体" panose="02010609060101010101" pitchFamily="49" charset="-122"/>
              </a:rPr>
              <a:t>                   </a:t>
            </a:r>
            <a:r>
              <a:rPr lang="zh-CN" altLang="en-US" sz="2800" i="0" dirty="0" smtClean="0">
                <a:solidFill>
                  <a:srgbClr val="0033CC"/>
                </a:solidFill>
                <a:latin typeface="+mn-lt"/>
                <a:ea typeface="+mj-ea"/>
                <a:sym typeface="黑体" panose="02010609060101010101" pitchFamily="49" charset="-122"/>
              </a:rPr>
              <a:t>支持</a:t>
            </a:r>
            <a:r>
              <a:rPr lang="zh-CN" altLang="en-US" sz="2800" i="0" dirty="0">
                <a:solidFill>
                  <a:srgbClr val="0033CC"/>
                </a:solidFill>
                <a:latin typeface="+mn-lt"/>
                <a:ea typeface="+mj-ea"/>
                <a:sym typeface="黑体" panose="02010609060101010101" pitchFamily="49" charset="-122"/>
              </a:rPr>
              <a:t>服务。</a:t>
            </a:r>
            <a:endParaRPr lang="en-US" altLang="zh-CN" sz="2800" i="0" dirty="0">
              <a:solidFill>
                <a:srgbClr val="0033CC"/>
              </a:solidFill>
              <a:latin typeface="+mn-lt"/>
              <a:ea typeface="+mj-ea"/>
              <a:sym typeface="黑体" panose="02010609060101010101" pitchFamily="49" charset="-122"/>
            </a:endParaRPr>
          </a:p>
        </p:txBody>
      </p:sp>
      <p:sp>
        <p:nvSpPr>
          <p:cNvPr id="135184" name="矩形 25"/>
          <p:cNvSpPr>
            <a:spLocks noChangeArrowheads="1"/>
          </p:cNvSpPr>
          <p:nvPr/>
        </p:nvSpPr>
        <p:spPr bwMode="auto">
          <a:xfrm>
            <a:off x="3486894" y="3190428"/>
            <a:ext cx="2428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1800" b="0" i="0">
                <a:solidFill>
                  <a:schemeClr val="tx2"/>
                </a:solidFill>
                <a:latin typeface="+mn-lt"/>
                <a:ea typeface="宋体" panose="02010600030101010101" pitchFamily="2" charset="-122"/>
              </a:rPr>
              <a:t> </a:t>
            </a:r>
            <a:endParaRPr lang="zh-CN" altLang="en-US" sz="1800">
              <a:solidFill>
                <a:schemeClr val="tx2"/>
              </a:solidFill>
              <a:latin typeface="+mn-lt"/>
              <a:ea typeface="宋体" panose="02010600030101010101" pitchFamily="2" charset="-122"/>
            </a:endParaRPr>
          </a:p>
        </p:txBody>
      </p:sp>
    </p:spTree>
  </p:cSld>
  <p:clrMapOvr>
    <a:masterClrMapping/>
  </p:clrMapOvr>
  <p:transition>
    <p:spli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Box 1"/>
          <p:cNvSpPr>
            <a:spLocks noChangeArrowheads="1"/>
          </p:cNvSpPr>
          <p:nvPr/>
        </p:nvSpPr>
        <p:spPr bwMode="auto">
          <a:xfrm>
            <a:off x="2843213" y="1916113"/>
            <a:ext cx="1857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zh-CN" sz="18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37220" name="TextBox 2"/>
          <p:cNvSpPr>
            <a:spLocks noChangeArrowheads="1"/>
          </p:cNvSpPr>
          <p:nvPr/>
        </p:nvSpPr>
        <p:spPr bwMode="auto">
          <a:xfrm>
            <a:off x="2904866" y="2755538"/>
            <a:ext cx="43021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r>
              <a:rPr lang="zh-CN" altLang="en-US" sz="9600" i="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谢  谢</a:t>
            </a:r>
            <a:r>
              <a:rPr lang="zh-CN" altLang="en-US" sz="9600" i="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p>
        </p:txBody>
      </p:sp>
      <p:sp>
        <p:nvSpPr>
          <p:cNvPr id="137221" name="TextBox 2"/>
          <p:cNvSpPr>
            <a:spLocks noChangeArrowheads="1"/>
          </p:cNvSpPr>
          <p:nvPr/>
        </p:nvSpPr>
        <p:spPr bwMode="auto">
          <a:xfrm>
            <a:off x="1828800" y="4800600"/>
            <a:ext cx="5943600" cy="662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150000"/>
              </a:lnSpc>
              <a:spcBef>
                <a:spcPct val="0"/>
              </a:spcBef>
              <a:buFontTx/>
              <a:buNone/>
            </a:pPr>
            <a:r>
              <a:rPr lang="zh-CN" altLang="en-US" sz="2800" b="0" i="0" dirty="0">
                <a:solidFill>
                  <a:srgbClr val="2D18C6"/>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教育部高等教育教学评估中心信息处</a:t>
            </a:r>
            <a:endParaRPr lang="en-US" altLang="zh-CN" sz="2800" b="0" i="0" dirty="0">
              <a:solidFill>
                <a:srgbClr val="2D18C6"/>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8" descr="logo.png"/>
          <p:cNvPicPr>
            <a:picLocks noChangeAspect="1"/>
          </p:cNvPicPr>
          <p:nvPr/>
        </p:nvPicPr>
        <p:blipFill>
          <a:blip r:embed="rId3" cstate="print"/>
          <a:srcRect/>
          <a:stretch>
            <a:fillRect/>
          </a:stretch>
        </p:blipFill>
        <p:spPr bwMode="auto">
          <a:xfrm>
            <a:off x="7786688" y="71438"/>
            <a:ext cx="1239837" cy="1214437"/>
          </a:xfrm>
          <a:prstGeom prst="rect">
            <a:avLst/>
          </a:prstGeom>
          <a:noFill/>
          <a:ln w="9525">
            <a:noFill/>
            <a:miter lim="800000"/>
            <a:headEnd/>
            <a:tailEnd/>
          </a:ln>
        </p:spPr>
      </p:pic>
      <p:sp>
        <p:nvSpPr>
          <p:cNvPr id="82"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smtClean="0">
                <a:sym typeface="Haettenschweiler" panose="020B0706040902060204" pitchFamily="34" charset="0"/>
              </a:rPr>
              <a:t>数据平台功能</a:t>
            </a:r>
            <a:endParaRPr lang="zh-CN" altLang="en-US" dirty="0"/>
          </a:p>
        </p:txBody>
      </p:sp>
      <p:grpSp>
        <p:nvGrpSpPr>
          <p:cNvPr id="2" name="组合 1"/>
          <p:cNvGrpSpPr/>
          <p:nvPr/>
        </p:nvGrpSpPr>
        <p:grpSpPr>
          <a:xfrm>
            <a:off x="777174" y="1196752"/>
            <a:ext cx="7336285" cy="5112817"/>
            <a:chOff x="627158" y="1326217"/>
            <a:chExt cx="7336285" cy="5112817"/>
          </a:xfrm>
        </p:grpSpPr>
        <p:grpSp>
          <p:nvGrpSpPr>
            <p:cNvPr id="5" name="组合 4"/>
            <p:cNvGrpSpPr/>
            <p:nvPr/>
          </p:nvGrpSpPr>
          <p:grpSpPr>
            <a:xfrm>
              <a:off x="627158" y="1326217"/>
              <a:ext cx="7336285" cy="5112817"/>
              <a:chOff x="-943740" y="1297706"/>
              <a:chExt cx="7336285" cy="5112817"/>
            </a:xfrm>
          </p:grpSpPr>
          <p:sp>
            <p:nvSpPr>
              <p:cNvPr id="97" name="任意多边形 96"/>
              <p:cNvSpPr/>
              <p:nvPr/>
            </p:nvSpPr>
            <p:spPr>
              <a:xfrm>
                <a:off x="-887330" y="1568807"/>
                <a:ext cx="1658693" cy="1658882"/>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服务各级教育</a:t>
                </a:r>
                <a:r>
                  <a:rPr lang="zh-CN" altLang="en-US" sz="2000" i="0" dirty="0" smtClean="0">
                    <a:latin typeface="微软雅黑" panose="020B0503020204020204" pitchFamily="34" charset="-122"/>
                    <a:ea typeface="微软雅黑" panose="020B0503020204020204" pitchFamily="34" charset="-122"/>
                  </a:rPr>
                  <a:t>部门</a:t>
                </a:r>
                <a:endParaRPr lang="zh-CN" altLang="en-US" sz="2000" i="0" kern="1200" dirty="0">
                  <a:latin typeface="微软雅黑" panose="020B0503020204020204" pitchFamily="34" charset="-122"/>
                  <a:ea typeface="微软雅黑" panose="020B0503020204020204" pitchFamily="34" charset="-122"/>
                </a:endParaRPr>
              </a:p>
            </p:txBody>
          </p:sp>
          <p:sp>
            <p:nvSpPr>
              <p:cNvPr id="96" name="任意多边形 95"/>
              <p:cNvSpPr/>
              <p:nvPr/>
            </p:nvSpPr>
            <p:spPr>
              <a:xfrm>
                <a:off x="-12877" y="3354554"/>
                <a:ext cx="1591060" cy="1591242"/>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solidFill>
                      <a:srgbClr val="FF0000"/>
                    </a:solidFill>
                    <a:latin typeface="微软雅黑" panose="020B0503020204020204" pitchFamily="34" charset="-122"/>
                    <a:ea typeface="微软雅黑" panose="020B0503020204020204" pitchFamily="34" charset="-122"/>
                  </a:rPr>
                  <a:t>国家系列质量报告</a:t>
                </a:r>
                <a:endParaRPr lang="zh-CN" altLang="en-US" sz="2000" i="0" kern="1200" dirty="0">
                  <a:solidFill>
                    <a:srgbClr val="FF0000"/>
                  </a:solidFill>
                  <a:latin typeface="微软雅黑" panose="020B0503020204020204" pitchFamily="34" charset="-122"/>
                  <a:ea typeface="微软雅黑" panose="020B0503020204020204" pitchFamily="34" charset="-122"/>
                </a:endParaRPr>
              </a:p>
            </p:txBody>
          </p:sp>
          <p:sp>
            <p:nvSpPr>
              <p:cNvPr id="6" name="椭圆 5"/>
              <p:cNvSpPr/>
              <p:nvPr/>
            </p:nvSpPr>
            <p:spPr>
              <a:xfrm>
                <a:off x="2442141" y="2210938"/>
                <a:ext cx="2716999" cy="2717466"/>
              </a:xfrm>
              <a:prstGeom prst="ellipse">
                <a:avLst/>
              </a:prstGeom>
            </p:spPr>
            <p:style>
              <a:lnRef idx="1">
                <a:schemeClr val="accent2"/>
              </a:lnRef>
              <a:fillRef idx="3">
                <a:schemeClr val="accent2"/>
              </a:fillRef>
              <a:effectRef idx="2">
                <a:schemeClr val="accent2"/>
              </a:effectRef>
              <a:fontRef idx="minor">
                <a:schemeClr val="lt1"/>
              </a:fontRef>
            </p:style>
            <p:txBody>
              <a:bodyPr spcFirstLastPara="0" vert="horz" wrap="square" lIns="504575" tIns="504644" rIns="504575" bIns="504644" numCol="1" spcCol="1270" anchor="ctr" anchorCtr="0">
                <a:noAutofit/>
              </a:bodyPr>
              <a:lstStyle/>
              <a:p>
                <a:pPr lvl="0" algn="ctr" defTabSz="1244600">
                  <a:lnSpc>
                    <a:spcPct val="100000"/>
                  </a:lnSpc>
                  <a:spcBef>
                    <a:spcPct val="0"/>
                  </a:spcBef>
                  <a:spcAft>
                    <a:spcPct val="35000"/>
                  </a:spcAft>
                </a:pPr>
                <a:endParaRPr lang="zh-CN" altLang="en-US" sz="3200" i="0" kern="1200" dirty="0">
                  <a:latin typeface="微软雅黑" panose="020B0503020204020204" pitchFamily="34" charset="-122"/>
                  <a:ea typeface="微软雅黑" panose="020B0503020204020204" pitchFamily="34" charset="-122"/>
                </a:endParaRPr>
              </a:p>
            </p:txBody>
          </p:sp>
          <p:sp>
            <p:nvSpPr>
              <p:cNvPr id="8" name="椭圆 7"/>
              <p:cNvSpPr/>
              <p:nvPr/>
            </p:nvSpPr>
            <p:spPr>
              <a:xfrm>
                <a:off x="6063999" y="2925269"/>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8"/>
              <p:cNvSpPr/>
              <p:nvPr/>
            </p:nvSpPr>
            <p:spPr>
              <a:xfrm>
                <a:off x="6173514" y="502253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椭圆 20"/>
              <p:cNvSpPr/>
              <p:nvPr/>
            </p:nvSpPr>
            <p:spPr>
              <a:xfrm>
                <a:off x="3152352" y="4726560"/>
                <a:ext cx="302074" cy="302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椭圆 28"/>
              <p:cNvSpPr/>
              <p:nvPr/>
            </p:nvSpPr>
            <p:spPr>
              <a:xfrm>
                <a:off x="204278" y="342331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任意多边形 32"/>
              <p:cNvSpPr/>
              <p:nvPr/>
            </p:nvSpPr>
            <p:spPr>
              <a:xfrm>
                <a:off x="4849489" y="2160361"/>
                <a:ext cx="1104634" cy="110476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院校评估</a:t>
                </a:r>
                <a:endParaRPr lang="zh-CN" altLang="en-US" sz="2000" i="0" kern="1200" dirty="0">
                  <a:latin typeface="微软雅黑" panose="020B0503020204020204" pitchFamily="34" charset="-122"/>
                  <a:ea typeface="微软雅黑" panose="020B0503020204020204" pitchFamily="34" charset="-122"/>
                </a:endParaRPr>
              </a:p>
            </p:txBody>
          </p:sp>
          <p:sp>
            <p:nvSpPr>
              <p:cNvPr id="83" name="椭圆 82"/>
              <p:cNvSpPr/>
              <p:nvPr/>
            </p:nvSpPr>
            <p:spPr>
              <a:xfrm>
                <a:off x="1204920" y="2683411"/>
                <a:ext cx="302074" cy="302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椭圆 83"/>
              <p:cNvSpPr/>
              <p:nvPr/>
            </p:nvSpPr>
            <p:spPr>
              <a:xfrm>
                <a:off x="-859471" y="2847223"/>
                <a:ext cx="546186" cy="5463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任意多边形 84"/>
              <p:cNvSpPr/>
              <p:nvPr/>
            </p:nvSpPr>
            <p:spPr>
              <a:xfrm>
                <a:off x="5240810" y="3516354"/>
                <a:ext cx="1104634" cy="110476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专业认证</a:t>
                </a:r>
                <a:endParaRPr lang="zh-CN" altLang="en-US" sz="2000" i="0" kern="1200" dirty="0">
                  <a:latin typeface="微软雅黑" panose="020B0503020204020204" pitchFamily="34" charset="-122"/>
                  <a:ea typeface="微软雅黑" panose="020B0503020204020204" pitchFamily="34" charset="-122"/>
                </a:endParaRPr>
              </a:p>
            </p:txBody>
          </p:sp>
          <p:sp>
            <p:nvSpPr>
              <p:cNvPr id="86" name="椭圆 85"/>
              <p:cNvSpPr/>
              <p:nvPr/>
            </p:nvSpPr>
            <p:spPr>
              <a:xfrm>
                <a:off x="5061530" y="3743111"/>
                <a:ext cx="302074" cy="302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椭圆 86"/>
              <p:cNvSpPr/>
              <p:nvPr/>
            </p:nvSpPr>
            <p:spPr>
              <a:xfrm>
                <a:off x="1649131" y="425894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椭圆 87"/>
              <p:cNvSpPr/>
              <p:nvPr/>
            </p:nvSpPr>
            <p:spPr>
              <a:xfrm>
                <a:off x="397114" y="454027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任意多边形 88"/>
              <p:cNvSpPr/>
              <p:nvPr/>
            </p:nvSpPr>
            <p:spPr>
              <a:xfrm>
                <a:off x="4799755" y="4802916"/>
                <a:ext cx="1104634" cy="110476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国际评估</a:t>
                </a:r>
                <a:endParaRPr lang="zh-CN" altLang="en-US" sz="2000" i="0" kern="1200" dirty="0">
                  <a:latin typeface="微软雅黑" panose="020B0503020204020204" pitchFamily="34" charset="-122"/>
                  <a:ea typeface="微软雅黑" panose="020B0503020204020204" pitchFamily="34" charset="-122"/>
                </a:endParaRPr>
              </a:p>
            </p:txBody>
          </p:sp>
          <p:sp>
            <p:nvSpPr>
              <p:cNvPr id="90" name="椭圆 89"/>
              <p:cNvSpPr/>
              <p:nvPr/>
            </p:nvSpPr>
            <p:spPr>
              <a:xfrm>
                <a:off x="616145" y="1620138"/>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任意多边形 90"/>
              <p:cNvSpPr/>
              <p:nvPr/>
            </p:nvSpPr>
            <p:spPr>
              <a:xfrm>
                <a:off x="3307825" y="5205726"/>
                <a:ext cx="1204660" cy="1204797"/>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多维排名</a:t>
                </a:r>
                <a:endParaRPr lang="zh-CN" altLang="en-US" sz="2000" i="0" kern="1200" dirty="0">
                  <a:latin typeface="微软雅黑" panose="020B0503020204020204" pitchFamily="34" charset="-122"/>
                  <a:ea typeface="微软雅黑" panose="020B0503020204020204" pitchFamily="34" charset="-122"/>
                </a:endParaRPr>
              </a:p>
            </p:txBody>
          </p:sp>
          <p:sp>
            <p:nvSpPr>
              <p:cNvPr id="93" name="任意多边形 92"/>
              <p:cNvSpPr/>
              <p:nvPr/>
            </p:nvSpPr>
            <p:spPr>
              <a:xfrm>
                <a:off x="1262060" y="4542573"/>
                <a:ext cx="1597728" cy="159791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满意度</a:t>
                </a:r>
                <a:endParaRPr lang="en-US" altLang="zh-CN" sz="2000" i="0" kern="1200" dirty="0" smtClean="0">
                  <a:latin typeface="微软雅黑" panose="020B0503020204020204" pitchFamily="34" charset="-122"/>
                  <a:ea typeface="微软雅黑" panose="020B0503020204020204" pitchFamily="34" charset="-122"/>
                </a:endParaRPr>
              </a:p>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跟踪评价</a:t>
                </a:r>
                <a:endParaRPr lang="zh-CN" altLang="en-US" sz="2000" i="0" kern="1200" dirty="0">
                  <a:latin typeface="微软雅黑" panose="020B0503020204020204" pitchFamily="34" charset="-122"/>
                  <a:ea typeface="微软雅黑" panose="020B0503020204020204" pitchFamily="34" charset="-122"/>
                </a:endParaRPr>
              </a:p>
            </p:txBody>
          </p:sp>
          <p:sp>
            <p:nvSpPr>
              <p:cNvPr id="94" name="椭圆 93"/>
              <p:cNvSpPr/>
              <p:nvPr/>
            </p:nvSpPr>
            <p:spPr>
              <a:xfrm>
                <a:off x="-943740" y="1297706"/>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椭圆 94"/>
              <p:cNvSpPr/>
              <p:nvPr/>
            </p:nvSpPr>
            <p:spPr>
              <a:xfrm>
                <a:off x="-269618" y="5728445"/>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椭圆 91"/>
              <p:cNvSpPr/>
              <p:nvPr/>
            </p:nvSpPr>
            <p:spPr>
              <a:xfrm>
                <a:off x="2442141" y="5921474"/>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椭圆 21"/>
              <p:cNvSpPr/>
              <p:nvPr/>
            </p:nvSpPr>
            <p:spPr>
              <a:xfrm>
                <a:off x="4235314" y="5260206"/>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99" name="矩形 98"/>
            <p:cNvSpPr/>
            <p:nvPr/>
          </p:nvSpPr>
          <p:spPr>
            <a:xfrm>
              <a:off x="3084902" y="2837549"/>
              <a:ext cx="4572000" cy="1538883"/>
            </a:xfrm>
            <a:prstGeom prst="rect">
              <a:avLst/>
            </a:prstGeom>
          </p:spPr>
          <p:txBody>
            <a:bodyPr>
              <a:spAutoFit/>
            </a:bodyPr>
            <a:lstStyle/>
            <a:p>
              <a:pPr lvl="0" algn="ctr" defTabSz="1244600">
                <a:spcAft>
                  <a:spcPct val="35000"/>
                </a:spcAft>
              </a:pPr>
              <a:r>
                <a:rPr lang="zh-CN" altLang="en-US" sz="4000" i="0" dirty="0">
                  <a:solidFill>
                    <a:prstClr val="white"/>
                  </a:solidFill>
                  <a:latin typeface="微软雅黑" panose="020B0503020204020204" pitchFamily="34" charset="-122"/>
                  <a:ea typeface="微软雅黑" panose="020B0503020204020204" pitchFamily="34" charset="-122"/>
                </a:rPr>
                <a:t>教学质量</a:t>
              </a:r>
              <a:endParaRPr lang="en-US" altLang="zh-CN" sz="4000" i="0" dirty="0">
                <a:solidFill>
                  <a:prstClr val="white"/>
                </a:solidFill>
                <a:latin typeface="微软雅黑" panose="020B0503020204020204" pitchFamily="34" charset="-122"/>
                <a:ea typeface="微软雅黑" panose="020B0503020204020204" pitchFamily="34" charset="-122"/>
              </a:endParaRPr>
            </a:p>
            <a:p>
              <a:pPr lvl="0" algn="ctr" defTabSz="1244600">
                <a:spcAft>
                  <a:spcPct val="35000"/>
                </a:spcAft>
              </a:pPr>
              <a:r>
                <a:rPr lang="zh-CN" altLang="en-US" sz="4000" i="0" dirty="0">
                  <a:solidFill>
                    <a:prstClr val="white"/>
                  </a:solidFill>
                  <a:latin typeface="微软雅黑" panose="020B0503020204020204" pitchFamily="34" charset="-122"/>
                  <a:ea typeface="微软雅黑" panose="020B0503020204020204" pitchFamily="34" charset="-122"/>
                </a:rPr>
                <a:t>常</a:t>
              </a:r>
              <a:r>
                <a:rPr lang="zh-CN" altLang="en-US" sz="4000" i="0" dirty="0" smtClean="0">
                  <a:solidFill>
                    <a:prstClr val="white"/>
                  </a:solidFill>
                  <a:latin typeface="微软雅黑" panose="020B0503020204020204" pitchFamily="34" charset="-122"/>
                  <a:ea typeface="微软雅黑" panose="020B0503020204020204" pitchFamily="34" charset="-122"/>
                </a:rPr>
                <a:t>态监测</a:t>
              </a:r>
              <a:endParaRPr lang="zh-CN" altLang="en-US" sz="4000" i="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8"/>
          <p:cNvSpPr txBox="1">
            <a:spLocks noChangeArrowheads="1"/>
          </p:cNvSpPr>
          <p:nvPr/>
        </p:nvSpPr>
        <p:spPr bwMode="auto">
          <a:xfrm>
            <a:off x="467544" y="908720"/>
            <a:ext cx="8784976" cy="923330"/>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eaLnBrk="0" hangingPunct="0">
              <a:defRPr/>
            </a:pPr>
            <a:r>
              <a:rPr lang="zh-CN" altLang="en-US" sz="3200" i="0" kern="0" dirty="0" smtClean="0">
                <a:solidFill>
                  <a:srgbClr val="0033CC"/>
                </a:solidFill>
                <a:latin typeface="+mn-lt"/>
                <a:ea typeface="黑体" panose="02010609060101010101" pitchFamily="49" charset="-122"/>
                <a:cs typeface="经典粗黑简" panose="02010609000101010101" pitchFamily="49" charset="-122"/>
              </a:rPr>
              <a:t>数据：</a:t>
            </a:r>
            <a:r>
              <a:rPr lang="en-US" altLang="zh-CN" sz="5400" i="0" spc="-80" dirty="0">
                <a:ln w="11430"/>
                <a:solidFill>
                  <a:srgbClr val="FF0000"/>
                </a:solidFill>
                <a:effectLst>
                  <a:outerShdw blurRad="38100" dist="38100" dir="2700000" algn="tl">
                    <a:srgbClr val="000000">
                      <a:alpha val="43137"/>
                    </a:srgbClr>
                  </a:outerShdw>
                </a:effectLst>
                <a:latin typeface="+mn-lt"/>
                <a:ea typeface="微软雅黑" pitchFamily="34" charset="-122"/>
                <a:cs typeface="Arial" charset="0"/>
              </a:rPr>
              <a:t>7</a:t>
            </a:r>
            <a:r>
              <a:rPr lang="zh-CN" altLang="en-US" sz="3200" i="0" kern="0" dirty="0">
                <a:solidFill>
                  <a:srgbClr val="0033CC"/>
                </a:solidFill>
                <a:latin typeface="+mn-lt"/>
                <a:ea typeface="黑体" panose="02010609060101010101" pitchFamily="49" charset="-122"/>
                <a:cs typeface="经典粗黑简" panose="02010609000101010101" pitchFamily="49" charset="-122"/>
              </a:rPr>
              <a:t>大类、</a:t>
            </a:r>
            <a:r>
              <a:rPr lang="en-US" altLang="zh-CN" sz="5400" i="0" spc="-80" dirty="0">
                <a:ln w="11430"/>
                <a:solidFill>
                  <a:srgbClr val="FF0000"/>
                </a:solidFill>
                <a:effectLst>
                  <a:outerShdw blurRad="38100" dist="38100" dir="2700000" algn="tl">
                    <a:srgbClr val="000000">
                      <a:alpha val="43137"/>
                    </a:srgbClr>
                  </a:outerShdw>
                </a:effectLst>
                <a:latin typeface="+mn-lt"/>
                <a:ea typeface="微软雅黑" pitchFamily="34" charset="-122"/>
                <a:cs typeface="Arial" charset="0"/>
              </a:rPr>
              <a:t>78</a:t>
            </a:r>
            <a:r>
              <a:rPr lang="zh-CN" altLang="en-US" sz="3200" i="0" kern="0" dirty="0">
                <a:solidFill>
                  <a:srgbClr val="0033CC"/>
                </a:solidFill>
                <a:latin typeface="+mn-lt"/>
                <a:ea typeface="黑体" panose="02010609060101010101" pitchFamily="49" charset="-122"/>
                <a:cs typeface="经典粗黑简" panose="02010609000101010101" pitchFamily="49" charset="-122"/>
              </a:rPr>
              <a:t>张表、</a:t>
            </a:r>
            <a:r>
              <a:rPr lang="en-US" altLang="zh-CN" sz="5400" i="0" spc="-80" dirty="0">
                <a:ln w="11430"/>
                <a:solidFill>
                  <a:srgbClr val="FF0000"/>
                </a:solidFill>
                <a:effectLst>
                  <a:outerShdw blurRad="38100" dist="38100" dir="2700000" algn="tl">
                    <a:srgbClr val="000000">
                      <a:alpha val="43137"/>
                    </a:srgbClr>
                  </a:outerShdw>
                </a:effectLst>
                <a:latin typeface="+mn-lt"/>
                <a:ea typeface="微软雅黑" pitchFamily="34" charset="-122"/>
                <a:cs typeface="Arial" charset="0"/>
              </a:rPr>
              <a:t>674</a:t>
            </a:r>
            <a:r>
              <a:rPr lang="zh-CN" altLang="en-US" sz="3200" i="0" kern="0" dirty="0">
                <a:solidFill>
                  <a:srgbClr val="0033CC"/>
                </a:solidFill>
                <a:latin typeface="+mn-lt"/>
                <a:ea typeface="黑体" panose="02010609060101010101" pitchFamily="49" charset="-122"/>
                <a:cs typeface="经典粗黑简" panose="02010609000101010101" pitchFamily="49" charset="-122"/>
              </a:rPr>
              <a:t>项数据</a:t>
            </a:r>
          </a:p>
        </p:txBody>
      </p:sp>
      <p:sp>
        <p:nvSpPr>
          <p:cNvPr id="7"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a:latin typeface="+mn-lt"/>
                <a:sym typeface="Haettenschweiler" panose="020B0706040902060204" pitchFamily="34" charset="0"/>
              </a:rPr>
              <a:t>数据平台</a:t>
            </a:r>
            <a:r>
              <a:rPr lang="zh-CN" altLang="en-US" dirty="0" smtClean="0">
                <a:latin typeface="+mn-lt"/>
                <a:sym typeface="Haettenschweiler" panose="020B0706040902060204" pitchFamily="34" charset="0"/>
              </a:rPr>
              <a:t>采集数据</a:t>
            </a:r>
            <a:endParaRPr lang="zh-CN" altLang="en-US" dirty="0">
              <a:latin typeface="+mn-lt"/>
            </a:endParaRPr>
          </a:p>
        </p:txBody>
      </p:sp>
      <p:grpSp>
        <p:nvGrpSpPr>
          <p:cNvPr id="49" name="组合 48"/>
          <p:cNvGrpSpPr/>
          <p:nvPr/>
        </p:nvGrpSpPr>
        <p:grpSpPr>
          <a:xfrm>
            <a:off x="539552" y="1851426"/>
            <a:ext cx="7129505" cy="4364151"/>
            <a:chOff x="610847" y="1978863"/>
            <a:chExt cx="7129505" cy="4364151"/>
          </a:xfrm>
        </p:grpSpPr>
        <p:sp>
          <p:nvSpPr>
            <p:cNvPr id="5" name="任意多边形 4"/>
            <p:cNvSpPr/>
            <p:nvPr/>
          </p:nvSpPr>
          <p:spPr>
            <a:xfrm>
              <a:off x="1980424" y="1988840"/>
              <a:ext cx="5759928" cy="594819"/>
            </a:xfrm>
            <a:custGeom>
              <a:avLst/>
              <a:gdLst>
                <a:gd name="connsiteX0" fmla="*/ 0 w 5756656"/>
                <a:gd name="connsiteY0" fmla="*/ 0 h 594819"/>
                <a:gd name="connsiteX1" fmla="*/ 5756656 w 5756656"/>
                <a:gd name="connsiteY1" fmla="*/ 0 h 594819"/>
                <a:gd name="connsiteX2" fmla="*/ 5756656 w 5756656"/>
                <a:gd name="connsiteY2" fmla="*/ 594819 h 594819"/>
                <a:gd name="connsiteX3" fmla="*/ 0 w 5756656"/>
                <a:gd name="connsiteY3" fmla="*/ 594819 h 594819"/>
                <a:gd name="connsiteX4" fmla="*/ 0 w 5756656"/>
                <a:gd name="connsiteY4" fmla="*/ 0 h 59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56" h="594819">
                  <a:moveTo>
                    <a:pt x="0" y="0"/>
                  </a:moveTo>
                  <a:lnTo>
                    <a:pt x="5756656" y="0"/>
                  </a:lnTo>
                  <a:lnTo>
                    <a:pt x="5756656" y="594819"/>
                  </a:lnTo>
                  <a:lnTo>
                    <a:pt x="0" y="594819"/>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150000"/>
                </a:lnSpc>
                <a:spcBef>
                  <a:spcPct val="0"/>
                </a:spcBef>
                <a:spcAft>
                  <a:spcPct val="35000"/>
                </a:spcAft>
              </a:pPr>
              <a:r>
                <a:rPr lang="zh-CN" altLang="en-US" sz="1400" b="1" i="0" kern="1200" dirty="0" smtClean="0">
                  <a:solidFill>
                    <a:srgbClr val="0033CC"/>
                  </a:solidFill>
                  <a:ea typeface="微软雅黑" panose="020B0503020204020204" pitchFamily="34" charset="-122"/>
                </a:rPr>
                <a:t>学校概况、校区、教学行政单位、办学指导思想、</a:t>
              </a:r>
              <a:r>
                <a:rPr lang="zh-CN" altLang="en-US" sz="1400" b="1" i="0" kern="1200" dirty="0" smtClean="0">
                  <a:solidFill>
                    <a:srgbClr val="C00000"/>
                  </a:solidFill>
                  <a:ea typeface="微软雅黑" panose="020B0503020204020204" pitchFamily="34" charset="-122"/>
                </a:rPr>
                <a:t>教职工、专业、学生、实验室</a:t>
              </a:r>
              <a:r>
                <a:rPr lang="zh-CN" altLang="en-US" sz="1400" b="1" i="0" kern="1200" dirty="0" smtClean="0">
                  <a:solidFill>
                    <a:srgbClr val="0033CC"/>
                  </a:solidFill>
                  <a:ea typeface="微软雅黑" panose="020B0503020204020204" pitchFamily="34" charset="-122"/>
                </a:rPr>
                <a:t>、校友会等（</a:t>
              </a:r>
              <a:r>
                <a:rPr lang="en-US" altLang="zh-CN" sz="1400" b="1" i="0" kern="1200" dirty="0" smtClean="0">
                  <a:solidFill>
                    <a:srgbClr val="0033CC"/>
                  </a:solidFill>
                  <a:ea typeface="微软雅黑" panose="020B0503020204020204" pitchFamily="34" charset="-122"/>
                </a:rPr>
                <a:t>115</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24" name="任意多边形 23"/>
            <p:cNvSpPr/>
            <p:nvPr/>
          </p:nvSpPr>
          <p:spPr>
            <a:xfrm>
              <a:off x="610847" y="1978863"/>
              <a:ext cx="1584888" cy="614506"/>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22" name="文本框 21"/>
            <p:cNvSpPr txBox="1"/>
            <p:nvPr/>
          </p:nvSpPr>
          <p:spPr bwMode="auto">
            <a:xfrm>
              <a:off x="682856" y="2032383"/>
              <a:ext cx="902811" cy="523220"/>
            </a:xfrm>
            <a:prstGeom prst="rect">
              <a:avLst/>
            </a:prstGeom>
            <a:noFill/>
            <a:ln w="9525">
              <a:noFill/>
              <a:miter lim="800000"/>
              <a:headEnd/>
              <a:tailEnd/>
            </a:ln>
          </p:spPr>
          <p:txBody>
            <a:bodyPr wrap="none" rtlCol="0">
              <a:spAutoFit/>
            </a:bodyPr>
            <a:lstStyle/>
            <a:p>
              <a:pPr eaLnBrk="0" hangingPunct="0"/>
              <a:r>
                <a:rPr lang="zh-CN" altLang="en-US" sz="1400" b="1" i="0" dirty="0" smtClean="0">
                  <a:solidFill>
                    <a:schemeClr val="bg1"/>
                  </a:solidFill>
                  <a:latin typeface="+mn-lt"/>
                  <a:ea typeface="微软雅黑" panose="020B0503020204020204" pitchFamily="34" charset="-122"/>
                </a:rPr>
                <a:t>学校基本</a:t>
              </a:r>
              <a:endParaRPr lang="en-US" altLang="zh-CN" sz="1400" b="1" i="0" dirty="0" smtClean="0">
                <a:solidFill>
                  <a:schemeClr val="bg1"/>
                </a:solidFill>
                <a:latin typeface="+mn-lt"/>
                <a:ea typeface="微软雅黑" panose="020B0503020204020204" pitchFamily="34" charset="-122"/>
              </a:endParaRPr>
            </a:p>
            <a:p>
              <a:pPr eaLnBrk="0" hangingPunct="0"/>
              <a:r>
                <a:rPr lang="zh-CN" altLang="en-US" sz="1400" b="1" i="0" dirty="0" smtClean="0">
                  <a:solidFill>
                    <a:schemeClr val="bg1"/>
                  </a:solidFill>
                  <a:latin typeface="+mn-lt"/>
                  <a:ea typeface="微软雅黑" panose="020B0503020204020204" pitchFamily="34" charset="-122"/>
                </a:rPr>
                <a:t>情况</a:t>
              </a:r>
              <a:r>
                <a:rPr lang="en-US" altLang="zh-CN" sz="1400" b="1" i="0" dirty="0" smtClean="0">
                  <a:solidFill>
                    <a:schemeClr val="bg1"/>
                  </a:solidFill>
                  <a:latin typeface="+mn-lt"/>
                  <a:ea typeface="微软雅黑" panose="020B0503020204020204" pitchFamily="34" charset="-122"/>
                </a:rPr>
                <a:t>-12</a:t>
              </a:r>
              <a:endParaRPr lang="zh-CN" altLang="en-US" sz="1400" b="1" i="0" dirty="0">
                <a:solidFill>
                  <a:schemeClr val="bg1"/>
                </a:solidFill>
                <a:latin typeface="+mn-lt"/>
                <a:ea typeface="微软雅黑" panose="020B0503020204020204" pitchFamily="34" charset="-122"/>
              </a:endParaRPr>
            </a:p>
          </p:txBody>
        </p:sp>
        <p:sp>
          <p:nvSpPr>
            <p:cNvPr id="8" name="任意多边形 7"/>
            <p:cNvSpPr/>
            <p:nvPr/>
          </p:nvSpPr>
          <p:spPr>
            <a:xfrm>
              <a:off x="1980424" y="2756545"/>
              <a:ext cx="5759928" cy="431379"/>
            </a:xfrm>
            <a:custGeom>
              <a:avLst/>
              <a:gdLst>
                <a:gd name="connsiteX0" fmla="*/ 0 w 5422188"/>
                <a:gd name="connsiteY0" fmla="*/ 0 h 369336"/>
                <a:gd name="connsiteX1" fmla="*/ 5422188 w 5422188"/>
                <a:gd name="connsiteY1" fmla="*/ 0 h 369336"/>
                <a:gd name="connsiteX2" fmla="*/ 5422188 w 5422188"/>
                <a:gd name="connsiteY2" fmla="*/ 369336 h 369336"/>
                <a:gd name="connsiteX3" fmla="*/ 0 w 5422188"/>
                <a:gd name="connsiteY3" fmla="*/ 369336 h 369336"/>
                <a:gd name="connsiteX4" fmla="*/ 0 w 5422188"/>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188" h="369336">
                  <a:moveTo>
                    <a:pt x="0" y="0"/>
                  </a:moveTo>
                  <a:lnTo>
                    <a:pt x="5422188" y="0"/>
                  </a:lnTo>
                  <a:lnTo>
                    <a:pt x="5422188"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学校占地面积、教学行政用房、图书、经费、实习实训基地等（</a:t>
              </a:r>
              <a:r>
                <a:rPr lang="en-US" altLang="zh-CN" sz="1400" b="1" i="0" kern="1200" dirty="0" smtClean="0">
                  <a:solidFill>
                    <a:srgbClr val="0033CC"/>
                  </a:solidFill>
                  <a:ea typeface="微软雅黑" panose="020B0503020204020204" pitchFamily="34" charset="-122"/>
                </a:rPr>
                <a:t>92</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25" name="任意多边形 24"/>
            <p:cNvSpPr/>
            <p:nvPr/>
          </p:nvSpPr>
          <p:spPr>
            <a:xfrm>
              <a:off x="610847" y="2742932"/>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2" name="文本框 31"/>
            <p:cNvSpPr txBox="1"/>
            <p:nvPr/>
          </p:nvSpPr>
          <p:spPr bwMode="auto">
            <a:xfrm>
              <a:off x="682856" y="2825298"/>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学校基本</a:t>
              </a:r>
              <a:r>
                <a:rPr lang="zh-CN" altLang="en-US" sz="1400" i="0" dirty="0">
                  <a:solidFill>
                    <a:schemeClr val="bg1"/>
                  </a:solidFill>
                  <a:latin typeface="+mn-lt"/>
                  <a:ea typeface="微软雅黑" panose="020B0503020204020204" pitchFamily="34" charset="-122"/>
                </a:rPr>
                <a:t>条件</a:t>
              </a:r>
              <a:r>
                <a:rPr lang="en-US" altLang="zh-CN" sz="1400" b="1" i="0" dirty="0" smtClean="0">
                  <a:solidFill>
                    <a:schemeClr val="bg1"/>
                  </a:solidFill>
                  <a:latin typeface="+mn-lt"/>
                  <a:ea typeface="微软雅黑" panose="020B0503020204020204" pitchFamily="34" charset="-122"/>
                </a:rPr>
                <a:t>-12</a:t>
              </a:r>
              <a:endParaRPr lang="zh-CN" altLang="en-US" sz="1400" b="1" i="0" dirty="0">
                <a:solidFill>
                  <a:schemeClr val="bg1"/>
                </a:solidFill>
                <a:latin typeface="+mn-lt"/>
                <a:ea typeface="微软雅黑" panose="020B0503020204020204" pitchFamily="34" charset="-122"/>
              </a:endParaRPr>
            </a:p>
          </p:txBody>
        </p:sp>
        <p:sp>
          <p:nvSpPr>
            <p:cNvPr id="11" name="任意多边形 10"/>
            <p:cNvSpPr/>
            <p:nvPr/>
          </p:nvSpPr>
          <p:spPr>
            <a:xfrm>
              <a:off x="1980424" y="3374873"/>
              <a:ext cx="5759928" cy="431379"/>
            </a:xfrm>
            <a:custGeom>
              <a:avLst/>
              <a:gdLst>
                <a:gd name="connsiteX0" fmla="*/ 0 w 5238902"/>
                <a:gd name="connsiteY0" fmla="*/ 0 h 369336"/>
                <a:gd name="connsiteX1" fmla="*/ 5238902 w 5238902"/>
                <a:gd name="connsiteY1" fmla="*/ 0 h 369336"/>
                <a:gd name="connsiteX2" fmla="*/ 5238902 w 5238902"/>
                <a:gd name="connsiteY2" fmla="*/ 369336 h 369336"/>
                <a:gd name="connsiteX3" fmla="*/ 0 w 5238902"/>
                <a:gd name="connsiteY3" fmla="*/ 369336 h 369336"/>
                <a:gd name="connsiteX4" fmla="*/ 0 w 5238902"/>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02" h="369336">
                  <a:moveTo>
                    <a:pt x="0" y="0"/>
                  </a:moveTo>
                  <a:lnTo>
                    <a:pt x="5238902" y="0"/>
                  </a:lnTo>
                  <a:lnTo>
                    <a:pt x="5238902"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校领导、管理人员、高层次人才、教师培养、科研成果等（</a:t>
              </a:r>
              <a:r>
                <a:rPr lang="en-US" altLang="zh-CN" sz="1400" b="1" i="0" kern="1200" dirty="0" smtClean="0">
                  <a:solidFill>
                    <a:srgbClr val="0033CC"/>
                  </a:solidFill>
                  <a:ea typeface="微软雅黑" panose="020B0503020204020204" pitchFamily="34" charset="-122"/>
                </a:rPr>
                <a:t>88</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26" name="任意多边形 25"/>
            <p:cNvSpPr/>
            <p:nvPr/>
          </p:nvSpPr>
          <p:spPr>
            <a:xfrm>
              <a:off x="610848" y="3363875"/>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4" name="文本框 33"/>
            <p:cNvSpPr txBox="1"/>
            <p:nvPr/>
          </p:nvSpPr>
          <p:spPr bwMode="auto">
            <a:xfrm>
              <a:off x="682856" y="3417447"/>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教职工信息</a:t>
              </a:r>
              <a:r>
                <a:rPr lang="en-US" altLang="zh-CN" sz="1400" b="1" i="0" dirty="0" smtClean="0">
                  <a:solidFill>
                    <a:schemeClr val="bg1"/>
                  </a:solidFill>
                  <a:latin typeface="+mn-lt"/>
                  <a:ea typeface="微软雅黑" panose="020B0503020204020204" pitchFamily="34" charset="-122"/>
                </a:rPr>
                <a:t>-12</a:t>
              </a:r>
              <a:endParaRPr lang="zh-CN" altLang="en-US" sz="1400" b="1" i="0" dirty="0">
                <a:solidFill>
                  <a:schemeClr val="bg1"/>
                </a:solidFill>
                <a:latin typeface="+mn-lt"/>
                <a:ea typeface="微软雅黑" panose="020B0503020204020204" pitchFamily="34" charset="-122"/>
              </a:endParaRPr>
            </a:p>
          </p:txBody>
        </p:sp>
        <p:sp>
          <p:nvSpPr>
            <p:cNvPr id="13" name="任意多边形 12"/>
            <p:cNvSpPr/>
            <p:nvPr/>
          </p:nvSpPr>
          <p:spPr>
            <a:xfrm>
              <a:off x="1980424" y="3993608"/>
              <a:ext cx="5759928" cy="431379"/>
            </a:xfrm>
            <a:custGeom>
              <a:avLst/>
              <a:gdLst>
                <a:gd name="connsiteX0" fmla="*/ 0 w 5180380"/>
                <a:gd name="connsiteY0" fmla="*/ 0 h 369336"/>
                <a:gd name="connsiteX1" fmla="*/ 5180380 w 5180380"/>
                <a:gd name="connsiteY1" fmla="*/ 0 h 369336"/>
                <a:gd name="connsiteX2" fmla="*/ 5180380 w 5180380"/>
                <a:gd name="connsiteY2" fmla="*/ 369336 h 369336"/>
                <a:gd name="connsiteX3" fmla="*/ 0 w 5180380"/>
                <a:gd name="connsiteY3" fmla="*/ 369336 h 369336"/>
                <a:gd name="connsiteX4" fmla="*/ 0 w 5180380"/>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369336">
                  <a:moveTo>
                    <a:pt x="0" y="0"/>
                  </a:moveTo>
                  <a:lnTo>
                    <a:pt x="5180380" y="0"/>
                  </a:lnTo>
                  <a:lnTo>
                    <a:pt x="5180380"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学科建设、专业基本情况等（</a:t>
              </a:r>
              <a:r>
                <a:rPr lang="en-US" altLang="zh-CN" sz="1400" b="1" i="0" kern="1200" dirty="0" smtClean="0">
                  <a:solidFill>
                    <a:srgbClr val="0033CC"/>
                  </a:solidFill>
                  <a:ea typeface="微软雅黑" panose="020B0503020204020204" pitchFamily="34" charset="-122"/>
                </a:rPr>
                <a:t>39</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27" name="任意多边形 26"/>
            <p:cNvSpPr/>
            <p:nvPr/>
          </p:nvSpPr>
          <p:spPr>
            <a:xfrm>
              <a:off x="610847" y="3984819"/>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5" name="文本框 34"/>
            <p:cNvSpPr txBox="1"/>
            <p:nvPr/>
          </p:nvSpPr>
          <p:spPr bwMode="auto">
            <a:xfrm>
              <a:off x="682856" y="4049680"/>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学科专业</a:t>
              </a:r>
              <a:r>
                <a:rPr lang="en-US" altLang="zh-CN" sz="1400" b="1" i="0" dirty="0" smtClean="0">
                  <a:solidFill>
                    <a:schemeClr val="bg1"/>
                  </a:solidFill>
                  <a:latin typeface="+mn-lt"/>
                  <a:ea typeface="微软雅黑" panose="020B0503020204020204" pitchFamily="34" charset="-122"/>
                </a:rPr>
                <a:t>-5</a:t>
              </a:r>
              <a:endParaRPr lang="zh-CN" altLang="en-US" sz="1400" b="1" i="0" dirty="0">
                <a:solidFill>
                  <a:schemeClr val="bg1"/>
                </a:solidFill>
                <a:latin typeface="+mn-lt"/>
                <a:ea typeface="微软雅黑" panose="020B0503020204020204" pitchFamily="34" charset="-122"/>
              </a:endParaRPr>
            </a:p>
          </p:txBody>
        </p:sp>
        <p:sp>
          <p:nvSpPr>
            <p:cNvPr id="15" name="任意多边形 14"/>
            <p:cNvSpPr/>
            <p:nvPr/>
          </p:nvSpPr>
          <p:spPr>
            <a:xfrm>
              <a:off x="1980424" y="4617622"/>
              <a:ext cx="5759928" cy="431379"/>
            </a:xfrm>
            <a:custGeom>
              <a:avLst/>
              <a:gdLst>
                <a:gd name="connsiteX0" fmla="*/ 0 w 5238902"/>
                <a:gd name="connsiteY0" fmla="*/ 0 h 369336"/>
                <a:gd name="connsiteX1" fmla="*/ 5238902 w 5238902"/>
                <a:gd name="connsiteY1" fmla="*/ 0 h 369336"/>
                <a:gd name="connsiteX2" fmla="*/ 5238902 w 5238902"/>
                <a:gd name="connsiteY2" fmla="*/ 369336 h 369336"/>
                <a:gd name="connsiteX3" fmla="*/ 0 w 5238902"/>
                <a:gd name="connsiteY3" fmla="*/ 369336 h 369336"/>
                <a:gd name="connsiteX4" fmla="*/ 0 w 5238902"/>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02" h="369336">
                  <a:moveTo>
                    <a:pt x="0" y="0"/>
                  </a:moveTo>
                  <a:lnTo>
                    <a:pt x="5238902" y="0"/>
                  </a:lnTo>
                  <a:lnTo>
                    <a:pt x="5238902"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开课情况、实验教学、毕业综合训练等（</a:t>
              </a:r>
              <a:r>
                <a:rPr lang="en-US" altLang="zh-CN" sz="1400" b="1" i="0" kern="1200" dirty="0" smtClean="0">
                  <a:solidFill>
                    <a:srgbClr val="0033CC"/>
                  </a:solidFill>
                  <a:ea typeface="微软雅黑" panose="020B0503020204020204" pitchFamily="34" charset="-122"/>
                </a:rPr>
                <a:t>80</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28" name="任意多边形 27"/>
            <p:cNvSpPr/>
            <p:nvPr/>
          </p:nvSpPr>
          <p:spPr>
            <a:xfrm>
              <a:off x="610847" y="4605763"/>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6" name="文本框 35"/>
            <p:cNvSpPr txBox="1"/>
            <p:nvPr/>
          </p:nvSpPr>
          <p:spPr bwMode="auto">
            <a:xfrm>
              <a:off x="682856" y="4679001"/>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人才培养</a:t>
              </a:r>
              <a:r>
                <a:rPr lang="en-US" altLang="zh-CN" sz="1400" b="1" i="0" dirty="0" smtClean="0">
                  <a:solidFill>
                    <a:schemeClr val="bg1"/>
                  </a:solidFill>
                  <a:latin typeface="+mn-lt"/>
                  <a:ea typeface="微软雅黑" panose="020B0503020204020204" pitchFamily="34" charset="-122"/>
                </a:rPr>
                <a:t>-11</a:t>
              </a:r>
              <a:endParaRPr lang="zh-CN" altLang="en-US" sz="1400" b="1" i="0" dirty="0">
                <a:solidFill>
                  <a:schemeClr val="bg1"/>
                </a:solidFill>
                <a:latin typeface="+mn-lt"/>
                <a:ea typeface="微软雅黑" panose="020B0503020204020204" pitchFamily="34" charset="-122"/>
              </a:endParaRPr>
            </a:p>
          </p:txBody>
        </p:sp>
        <p:sp>
          <p:nvSpPr>
            <p:cNvPr id="17" name="任意多边形 16"/>
            <p:cNvSpPr/>
            <p:nvPr/>
          </p:nvSpPr>
          <p:spPr>
            <a:xfrm>
              <a:off x="1980424" y="5233648"/>
              <a:ext cx="5759928" cy="431379"/>
            </a:xfrm>
            <a:custGeom>
              <a:avLst/>
              <a:gdLst>
                <a:gd name="connsiteX0" fmla="*/ 0 w 5422188"/>
                <a:gd name="connsiteY0" fmla="*/ 0 h 369336"/>
                <a:gd name="connsiteX1" fmla="*/ 5422188 w 5422188"/>
                <a:gd name="connsiteY1" fmla="*/ 0 h 369336"/>
                <a:gd name="connsiteX2" fmla="*/ 5422188 w 5422188"/>
                <a:gd name="connsiteY2" fmla="*/ 369336 h 369336"/>
                <a:gd name="connsiteX3" fmla="*/ 0 w 5422188"/>
                <a:gd name="connsiteY3" fmla="*/ 369336 h 369336"/>
                <a:gd name="connsiteX4" fmla="*/ 0 w 5422188"/>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188" h="369336">
                  <a:moveTo>
                    <a:pt x="0" y="0"/>
                  </a:moveTo>
                  <a:lnTo>
                    <a:pt x="5422188" y="0"/>
                  </a:lnTo>
                  <a:lnTo>
                    <a:pt x="5422188"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学生数量、分专业学生、学习成果、交流情况等（</a:t>
              </a:r>
              <a:r>
                <a:rPr lang="en-US" altLang="zh-CN" sz="1400" b="1" i="0" kern="1200" dirty="0" smtClean="0">
                  <a:solidFill>
                    <a:srgbClr val="0033CC"/>
                  </a:solidFill>
                  <a:ea typeface="微软雅黑" panose="020B0503020204020204" pitchFamily="34" charset="-122"/>
                </a:rPr>
                <a:t>213</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29" name="任意多边形 28"/>
            <p:cNvSpPr/>
            <p:nvPr/>
          </p:nvSpPr>
          <p:spPr>
            <a:xfrm>
              <a:off x="610847" y="5226707"/>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7" name="文本框 36"/>
            <p:cNvSpPr txBox="1"/>
            <p:nvPr/>
          </p:nvSpPr>
          <p:spPr bwMode="auto">
            <a:xfrm>
              <a:off x="682856" y="5300602"/>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学生信息</a:t>
              </a:r>
              <a:r>
                <a:rPr lang="en-US" altLang="zh-CN" sz="1400" b="1" i="0" dirty="0" smtClean="0">
                  <a:solidFill>
                    <a:schemeClr val="bg1"/>
                  </a:solidFill>
                  <a:latin typeface="+mn-lt"/>
                  <a:ea typeface="微软雅黑" panose="020B0503020204020204" pitchFamily="34" charset="-122"/>
                </a:rPr>
                <a:t>-20</a:t>
              </a:r>
              <a:endParaRPr lang="zh-CN" altLang="en-US" sz="1400" b="1" i="0" dirty="0">
                <a:solidFill>
                  <a:schemeClr val="bg1"/>
                </a:solidFill>
                <a:latin typeface="+mn-lt"/>
                <a:ea typeface="微软雅黑" panose="020B0503020204020204" pitchFamily="34" charset="-122"/>
              </a:endParaRPr>
            </a:p>
          </p:txBody>
        </p:sp>
        <p:sp>
          <p:nvSpPr>
            <p:cNvPr id="19" name="任意多边形 18"/>
            <p:cNvSpPr/>
            <p:nvPr/>
          </p:nvSpPr>
          <p:spPr>
            <a:xfrm>
              <a:off x="1980424" y="5852774"/>
              <a:ext cx="5759928" cy="431379"/>
            </a:xfrm>
            <a:custGeom>
              <a:avLst/>
              <a:gdLst>
                <a:gd name="connsiteX0" fmla="*/ 0 w 5756656"/>
                <a:gd name="connsiteY0" fmla="*/ 0 h 369336"/>
                <a:gd name="connsiteX1" fmla="*/ 5756656 w 5756656"/>
                <a:gd name="connsiteY1" fmla="*/ 0 h 369336"/>
                <a:gd name="connsiteX2" fmla="*/ 5756656 w 5756656"/>
                <a:gd name="connsiteY2" fmla="*/ 369336 h 369336"/>
                <a:gd name="connsiteX3" fmla="*/ 0 w 5756656"/>
                <a:gd name="connsiteY3" fmla="*/ 369336 h 369336"/>
                <a:gd name="connsiteX4" fmla="*/ 0 w 5756656"/>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56" h="369336">
                  <a:moveTo>
                    <a:pt x="0" y="0"/>
                  </a:moveTo>
                  <a:lnTo>
                    <a:pt x="5756656" y="0"/>
                  </a:lnTo>
                  <a:lnTo>
                    <a:pt x="5756656"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教学研究与改革、教学成果、质量管理与监控等（</a:t>
              </a:r>
              <a:r>
                <a:rPr lang="en-US" altLang="zh-CN" sz="1400" b="1" i="0" kern="1200" dirty="0" smtClean="0">
                  <a:solidFill>
                    <a:srgbClr val="0033CC"/>
                  </a:solidFill>
                  <a:ea typeface="微软雅黑" panose="020B0503020204020204" pitchFamily="34" charset="-122"/>
                </a:rPr>
                <a:t>47</a:t>
              </a:r>
              <a:r>
                <a:rPr lang="zh-CN" altLang="en-US" sz="1400" b="1" i="0" kern="1200" dirty="0" smtClean="0">
                  <a:solidFill>
                    <a:srgbClr val="0033CC"/>
                  </a:solidFill>
                  <a:ea typeface="微软雅黑" panose="020B0503020204020204" pitchFamily="34" charset="-122"/>
                </a:rPr>
                <a:t>）</a:t>
              </a:r>
              <a:endParaRPr lang="zh-CN" altLang="en-US" sz="1400" i="0" kern="1200" dirty="0"/>
            </a:p>
          </p:txBody>
        </p:sp>
        <p:sp>
          <p:nvSpPr>
            <p:cNvPr id="30" name="任意多边形 29"/>
            <p:cNvSpPr/>
            <p:nvPr/>
          </p:nvSpPr>
          <p:spPr>
            <a:xfrm>
              <a:off x="610848" y="5847650"/>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8" name="文本框 37"/>
            <p:cNvSpPr txBox="1"/>
            <p:nvPr/>
          </p:nvSpPr>
          <p:spPr bwMode="auto">
            <a:xfrm>
              <a:off x="682856" y="5819794"/>
              <a:ext cx="1584888" cy="523220"/>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教学管理</a:t>
              </a:r>
              <a:endParaRPr lang="en-US" altLang="zh-CN" sz="1400" b="1" i="0" dirty="0" smtClean="0">
                <a:solidFill>
                  <a:schemeClr val="bg1"/>
                </a:solidFill>
                <a:latin typeface="+mn-lt"/>
                <a:ea typeface="微软雅黑" panose="020B0503020204020204" pitchFamily="34" charset="-122"/>
              </a:endParaRPr>
            </a:p>
            <a:p>
              <a:pPr eaLnBrk="0" hangingPunct="0"/>
              <a:r>
                <a:rPr lang="zh-CN" altLang="en-US" sz="1400" b="1" i="0" dirty="0" smtClean="0">
                  <a:solidFill>
                    <a:schemeClr val="bg1"/>
                  </a:solidFill>
                  <a:latin typeface="+mn-lt"/>
                  <a:ea typeface="微软雅黑" panose="020B0503020204020204" pitchFamily="34" charset="-122"/>
                </a:rPr>
                <a:t>与质量监控</a:t>
              </a:r>
              <a:r>
                <a:rPr lang="en-US" altLang="zh-CN" sz="1400" b="1" i="0" dirty="0" smtClean="0">
                  <a:solidFill>
                    <a:schemeClr val="bg1"/>
                  </a:solidFill>
                  <a:latin typeface="+mn-lt"/>
                  <a:ea typeface="微软雅黑" panose="020B0503020204020204" pitchFamily="34" charset="-122"/>
                </a:rPr>
                <a:t>-6</a:t>
              </a:r>
              <a:endParaRPr lang="zh-CN" altLang="en-US" sz="1400" b="1" i="0" dirty="0">
                <a:solidFill>
                  <a:schemeClr val="bg1"/>
                </a:solidFill>
                <a:latin typeface="+mn-lt"/>
                <a:ea typeface="微软雅黑" panose="020B0503020204020204" pitchFamily="34" charset="-122"/>
              </a:endParaRPr>
            </a:p>
          </p:txBody>
        </p:sp>
      </p:grpSp>
    </p:spTree>
    <p:extLst>
      <p:ext uri="{BB962C8B-B14F-4D97-AF65-F5344CB8AC3E}">
        <p14:creationId xmlns:p14="http://schemas.microsoft.com/office/powerpoint/2010/main" xmlns="" val="1075190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20888"/>
            <a:ext cx="8280920" cy="83099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latinLnBrk="1" hangingPunct="1">
              <a:defRPr/>
            </a:pPr>
            <a:r>
              <a:rPr lang="zh-CN" altLang="en-US" sz="4800" i="0" spc="50" dirty="0">
                <a:ln w="11430"/>
                <a:solidFill>
                  <a:srgbClr val="0033CC"/>
                </a:solidFill>
                <a:latin typeface="微软雅黑" pitchFamily="34" charset="-122"/>
                <a:ea typeface="微软雅黑" pitchFamily="34" charset="-122"/>
                <a:cs typeface="Times New Roman" pitchFamily="18" charset="0"/>
              </a:rPr>
              <a:t>二、填报整体要求说明</a:t>
            </a:r>
            <a:endParaRPr kumimoji="1" lang="en-US" altLang="zh-CN" sz="48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标题 1"/>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a:solidFill>
                  <a:srgbClr val="0033CC"/>
                </a:solidFill>
                <a:latin typeface="+mn-lt"/>
                <a:ea typeface="微软雅黑" pitchFamily="34" charset="-122"/>
                <a:cs typeface="+mj-cs"/>
                <a:sym typeface="Haettenschweiler" panose="020B0706040902060204" pitchFamily="34" charset="0"/>
              </a:rPr>
              <a:t>（一）</a:t>
            </a:r>
            <a:r>
              <a:rPr lang="zh-CN" altLang="en-US" sz="4000" i="0" dirty="0" smtClean="0">
                <a:solidFill>
                  <a:srgbClr val="0033CC"/>
                </a:solidFill>
                <a:latin typeface="+mn-lt"/>
                <a:ea typeface="微软雅黑" pitchFamily="34" charset="-122"/>
                <a:cs typeface="+mj-cs"/>
                <a:sym typeface="Haettenschweiler" panose="020B0706040902060204" pitchFamily="34" charset="0"/>
              </a:rPr>
              <a:t>数据采集基本</a:t>
            </a:r>
            <a:r>
              <a:rPr lang="zh-CN" altLang="en-US" sz="4000" i="0" dirty="0">
                <a:solidFill>
                  <a:srgbClr val="0033CC"/>
                </a:solidFill>
                <a:latin typeface="+mn-lt"/>
                <a:ea typeface="微软雅黑" pitchFamily="34" charset="-122"/>
                <a:cs typeface="+mj-cs"/>
                <a:sym typeface="Haettenschweiler" panose="020B0706040902060204" pitchFamily="34" charset="0"/>
              </a:rPr>
              <a:t>情况</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sp>
        <p:nvSpPr>
          <p:cNvPr id="9220" name="Rectangle 3"/>
          <p:cNvSpPr>
            <a:spLocks noChangeArrowheads="1"/>
          </p:cNvSpPr>
          <p:nvPr/>
        </p:nvSpPr>
        <p:spPr bwMode="auto">
          <a:xfrm>
            <a:off x="323850" y="1268413"/>
            <a:ext cx="8572500"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800100" indent="-3429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342900" indent="-3429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eaLnBrk="1" hangingPunct="1">
              <a:buClr>
                <a:srgbClr val="2F2F2F"/>
              </a:buClr>
              <a:buSzPct val="50000"/>
              <a:buFont typeface="Arial" panose="020B0604020202020204" pitchFamily="34" charset="0"/>
              <a:buNone/>
            </a:pPr>
            <a:r>
              <a:rPr lang="en-US" altLang="zh-CN" sz="2800" i="0" dirty="0">
                <a:latin typeface="+mn-lt"/>
                <a:ea typeface="+mj-ea"/>
                <a:cs typeface="Times New Roman" panose="02020603050405020304" pitchFamily="18" charset="0"/>
                <a:sym typeface="宋体" panose="02010600030101010101" pitchFamily="2" charset="-122"/>
              </a:rPr>
              <a:t>1.</a:t>
            </a:r>
            <a:r>
              <a:rPr lang="zh-CN" altLang="en-US" sz="2800" i="0" dirty="0">
                <a:latin typeface="+mn-lt"/>
                <a:ea typeface="+mj-ea"/>
                <a:cs typeface="Times New Roman" panose="02020603050405020304" pitchFamily="18" charset="0"/>
                <a:sym typeface="宋体" panose="02010600030101010101" pitchFamily="2" charset="-122"/>
              </a:rPr>
              <a:t>特点</a:t>
            </a:r>
            <a:r>
              <a:rPr lang="zh-CN" altLang="en-US" sz="2800" i="0" dirty="0" smtClean="0">
                <a:latin typeface="+mn-lt"/>
                <a:ea typeface="+mj-ea"/>
                <a:cs typeface="Times New Roman" panose="02020603050405020304" pitchFamily="18" charset="0"/>
                <a:sym typeface="宋体" panose="02010600030101010101" pitchFamily="2" charset="-122"/>
              </a:rPr>
              <a:t>：</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用数据反映全国高等学校教学基本状态</a:t>
            </a:r>
            <a:r>
              <a:rPr lang="zh-CN" altLang="en-US" sz="2400" i="0" dirty="0" smtClean="0">
                <a:latin typeface="+mn-lt"/>
                <a:ea typeface="仿宋" panose="02010609060101010101" pitchFamily="49" charset="-122"/>
                <a:cs typeface="Times New Roman" panose="02020603050405020304" pitchFamily="18" charset="0"/>
                <a:sym typeface="宋体" panose="02010600030101010101" pitchFamily="2" charset="-122"/>
              </a:rPr>
              <a:t>，通过在线</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方式填报和提供服务。</a:t>
            </a:r>
            <a:endParaRPr lang="en-US" altLang="zh-CN" sz="2400" i="0" dirty="0">
              <a:latin typeface="+mn-lt"/>
              <a:ea typeface="仿宋" panose="02010609060101010101" pitchFamily="49" charset="-122"/>
              <a:cs typeface="Times New Roman" panose="02020603050405020304" pitchFamily="18" charset="0"/>
              <a:sym typeface="宋体" panose="02010600030101010101" pitchFamily="2" charset="-122"/>
            </a:endParaRPr>
          </a:p>
          <a:p>
            <a:pPr algn="just" eaLnBrk="1" hangingPunct="1">
              <a:buClr>
                <a:srgbClr val="2F2F2F"/>
              </a:buClr>
              <a:buSzPct val="50000"/>
              <a:buFont typeface="Arial" panose="020B0604020202020204" pitchFamily="34" charset="0"/>
              <a:buNone/>
            </a:pPr>
            <a:r>
              <a:rPr lang="en-US" altLang="zh-CN" sz="2800" i="0" dirty="0">
                <a:latin typeface="+mn-lt"/>
                <a:ea typeface="+mj-ea"/>
                <a:cs typeface="Times New Roman" panose="02020603050405020304" pitchFamily="18" charset="0"/>
                <a:sym typeface="宋体" panose="02010600030101010101" pitchFamily="2" charset="-122"/>
              </a:rPr>
              <a:t>2.</a:t>
            </a:r>
            <a:r>
              <a:rPr lang="zh-CN" altLang="en-US" sz="2800" i="0" dirty="0">
                <a:latin typeface="+mn-lt"/>
                <a:ea typeface="+mj-ea"/>
                <a:cs typeface="Times New Roman" panose="02020603050405020304" pitchFamily="18" charset="0"/>
                <a:sym typeface="宋体" panose="02010600030101010101" pitchFamily="2" charset="-122"/>
              </a:rPr>
              <a:t>填报单位和周期：</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以学校为</a:t>
            </a:r>
            <a:r>
              <a:rPr lang="zh-CN" altLang="en-US" sz="2400" i="0" dirty="0" smtClean="0">
                <a:latin typeface="+mn-lt"/>
                <a:ea typeface="仿宋" panose="02010609060101010101" pitchFamily="49" charset="-122"/>
                <a:cs typeface="Times New Roman" panose="02020603050405020304" pitchFamily="18" charset="0"/>
                <a:sym typeface="宋体" panose="02010600030101010101" pitchFamily="2" charset="-122"/>
              </a:rPr>
              <a:t>单位</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进行</a:t>
            </a:r>
            <a:r>
              <a:rPr lang="zh-CN" altLang="en-US" sz="2400" i="0" dirty="0" smtClean="0">
                <a:solidFill>
                  <a:srgbClr val="C00000"/>
                </a:solidFill>
                <a:latin typeface="+mn-lt"/>
                <a:ea typeface="微软雅黑" panose="020B0503020204020204" pitchFamily="34" charset="-122"/>
                <a:cs typeface="Times New Roman" panose="02020603050405020304" pitchFamily="18" charset="0"/>
                <a:sym typeface="宋体" panose="02010600030101010101" pitchFamily="2" charset="-122"/>
              </a:rPr>
              <a:t>年报</a:t>
            </a:r>
            <a:r>
              <a:rPr lang="zh-CN" altLang="en-US" sz="2400" i="0" dirty="0">
                <a:latin typeface="+mn-lt"/>
                <a:ea typeface="+mn-ea"/>
                <a:cs typeface="Times New Roman" panose="02020603050405020304" pitchFamily="18" charset="0"/>
                <a:sym typeface="宋体" panose="02010600030101010101" pitchFamily="2" charset="-122"/>
              </a:rPr>
              <a:t>。</a:t>
            </a:r>
            <a:endParaRPr lang="en-US" altLang="zh-CN" sz="2400" i="0" dirty="0">
              <a:latin typeface="+mn-lt"/>
              <a:ea typeface="+mn-ea"/>
              <a:cs typeface="Times New Roman" panose="02020603050405020304" pitchFamily="18" charset="0"/>
              <a:sym typeface="宋体" panose="02010600030101010101" pitchFamily="2" charset="-122"/>
            </a:endParaRPr>
          </a:p>
          <a:p>
            <a:pPr lvl="2" algn="just" eaLnBrk="1" hangingPunct="1">
              <a:buClr>
                <a:srgbClr val="2F2F2F"/>
              </a:buClr>
              <a:buSzPct val="50000"/>
              <a:buNone/>
            </a:pPr>
            <a:r>
              <a:rPr lang="en-US" altLang="zh-CN" sz="2800" i="0" dirty="0">
                <a:latin typeface="+mn-lt"/>
                <a:ea typeface="+mj-ea"/>
                <a:cs typeface="Times New Roman" panose="02020603050405020304" pitchFamily="18" charset="0"/>
                <a:sym typeface="宋体" panose="02010600030101010101" pitchFamily="2" charset="-122"/>
              </a:rPr>
              <a:t>3.</a:t>
            </a:r>
            <a:r>
              <a:rPr lang="zh-CN" altLang="en-US" sz="2800" i="0" dirty="0">
                <a:latin typeface="+mn-lt"/>
                <a:ea typeface="+mj-ea"/>
                <a:cs typeface="Times New Roman" panose="02020603050405020304" pitchFamily="18" charset="0"/>
                <a:sym typeface="宋体" panose="02010600030101010101" pitchFamily="2" charset="-122"/>
              </a:rPr>
              <a:t>主要内容：</a:t>
            </a:r>
            <a:r>
              <a:rPr lang="en-US" altLang="zh-CN" i="0" dirty="0">
                <a:latin typeface="+mn-lt"/>
                <a:ea typeface="仿宋" panose="02010609060101010101" pitchFamily="49" charset="-122"/>
                <a:cs typeface="Times New Roman" panose="02020603050405020304" pitchFamily="18" charset="0"/>
                <a:sym typeface="宋体" panose="02010600030101010101" pitchFamily="2" charset="-122"/>
              </a:rPr>
              <a:t>7</a:t>
            </a:r>
            <a:r>
              <a:rPr lang="zh-CN" altLang="en-US" i="0" dirty="0">
                <a:latin typeface="+mn-lt"/>
                <a:ea typeface="仿宋" panose="02010609060101010101" pitchFamily="49" charset="-122"/>
                <a:cs typeface="Times New Roman" panose="02020603050405020304" pitchFamily="18" charset="0"/>
                <a:sym typeface="宋体" panose="02010600030101010101" pitchFamily="2" charset="-122"/>
              </a:rPr>
              <a:t>大类，</a:t>
            </a:r>
            <a:r>
              <a:rPr lang="en-US" altLang="zh-CN" i="0" dirty="0">
                <a:latin typeface="+mn-lt"/>
                <a:ea typeface="仿宋" panose="02010609060101010101" pitchFamily="49" charset="-122"/>
                <a:cs typeface="Times New Roman" panose="02020603050405020304" pitchFamily="18" charset="0"/>
                <a:sym typeface="宋体" panose="02010600030101010101" pitchFamily="2" charset="-122"/>
              </a:rPr>
              <a:t>7</a:t>
            </a:r>
            <a:r>
              <a:rPr lang="zh-CN" altLang="en-US" i="0" dirty="0">
                <a:latin typeface="+mn-lt"/>
                <a:ea typeface="仿宋" panose="02010609060101010101" pitchFamily="49" charset="-122"/>
                <a:cs typeface="Times New Roman" panose="02020603050405020304" pitchFamily="18" charset="0"/>
                <a:sym typeface="宋体" panose="02010600030101010101" pitchFamily="2" charset="-122"/>
              </a:rPr>
              <a:t>大类、</a:t>
            </a:r>
            <a:r>
              <a:rPr lang="en-US" altLang="zh-CN" i="0" dirty="0">
                <a:latin typeface="+mn-lt"/>
                <a:ea typeface="仿宋" panose="02010609060101010101" pitchFamily="49" charset="-122"/>
                <a:cs typeface="Times New Roman" panose="02020603050405020304" pitchFamily="18" charset="0"/>
                <a:sym typeface="宋体" panose="02010600030101010101" pitchFamily="2" charset="-122"/>
              </a:rPr>
              <a:t>78</a:t>
            </a:r>
            <a:r>
              <a:rPr lang="zh-CN" altLang="en-US" i="0" dirty="0">
                <a:latin typeface="+mn-lt"/>
                <a:ea typeface="仿宋" panose="02010609060101010101" pitchFamily="49" charset="-122"/>
                <a:cs typeface="Times New Roman" panose="02020603050405020304" pitchFamily="18" charset="0"/>
                <a:sym typeface="宋体" panose="02010600030101010101" pitchFamily="2" charset="-122"/>
              </a:rPr>
              <a:t>张表、</a:t>
            </a:r>
            <a:r>
              <a:rPr lang="en-US" altLang="zh-CN" i="0" dirty="0">
                <a:latin typeface="+mn-lt"/>
                <a:ea typeface="仿宋" panose="02010609060101010101" pitchFamily="49" charset="-122"/>
                <a:cs typeface="Times New Roman" panose="02020603050405020304" pitchFamily="18" charset="0"/>
                <a:sym typeface="宋体" panose="02010600030101010101" pitchFamily="2" charset="-122"/>
              </a:rPr>
              <a:t>674</a:t>
            </a:r>
            <a:r>
              <a:rPr lang="zh-CN" altLang="en-US" i="0" dirty="0">
                <a:latin typeface="+mn-lt"/>
                <a:ea typeface="仿宋" panose="02010609060101010101" pitchFamily="49" charset="-122"/>
                <a:cs typeface="Times New Roman" panose="02020603050405020304" pitchFamily="18" charset="0"/>
                <a:sym typeface="宋体" panose="02010600030101010101" pitchFamily="2" charset="-122"/>
              </a:rPr>
              <a:t>项数据，涉及本科教学的各环节方面。</a:t>
            </a:r>
            <a:endParaRPr lang="en-US" altLang="zh-CN" i="0" dirty="0">
              <a:latin typeface="+mn-lt"/>
              <a:ea typeface="仿宋" panose="02010609060101010101" pitchFamily="49" charset="-122"/>
              <a:cs typeface="Times New Roman" panose="02020603050405020304" pitchFamily="18" charset="0"/>
              <a:sym typeface="宋体" panose="02010600030101010101" pitchFamily="2" charset="-122"/>
            </a:endParaRPr>
          </a:p>
          <a:p>
            <a:pPr algn="just" eaLnBrk="1" hangingPunct="1">
              <a:buClr>
                <a:srgbClr val="2F2F2F"/>
              </a:buClr>
              <a:buSzPct val="50000"/>
              <a:buFont typeface="Arial" panose="020B0604020202020204" pitchFamily="34" charset="0"/>
              <a:buNone/>
            </a:pPr>
            <a:r>
              <a:rPr lang="en-US" altLang="zh-CN" sz="2400" i="0" dirty="0">
                <a:latin typeface="+mn-lt"/>
                <a:ea typeface="仿宋" panose="02010609060101010101" pitchFamily="49" charset="-122"/>
                <a:cs typeface="Times New Roman" panose="02020603050405020304" pitchFamily="18" charset="0"/>
                <a:sym typeface="宋体" panose="02010600030101010101" pitchFamily="2" charset="-122"/>
              </a:rPr>
              <a:t>4.</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统计对象：学校</a:t>
            </a:r>
            <a:endParaRPr lang="en-US" altLang="zh-CN" sz="2400" i="0" dirty="0">
              <a:latin typeface="+mn-lt"/>
              <a:ea typeface="仿宋" panose="02010609060101010101" pitchFamily="49" charset="-122"/>
              <a:cs typeface="Times New Roman" panose="02020603050405020304" pitchFamily="18" charset="0"/>
              <a:sym typeface="宋体" panose="02010600030101010101" pitchFamily="2" charset="-122"/>
            </a:endParaRPr>
          </a:p>
        </p:txBody>
      </p:sp>
      <p:grpSp>
        <p:nvGrpSpPr>
          <p:cNvPr id="13" name="组合 12"/>
          <p:cNvGrpSpPr/>
          <p:nvPr/>
        </p:nvGrpSpPr>
        <p:grpSpPr>
          <a:xfrm>
            <a:off x="721767" y="4221088"/>
            <a:ext cx="7776666" cy="1800200"/>
            <a:chOff x="2686999" y="4365104"/>
            <a:chExt cx="6421505" cy="1800200"/>
          </a:xfrm>
        </p:grpSpPr>
        <p:sp>
          <p:nvSpPr>
            <p:cNvPr id="7" name="矩形 6"/>
            <p:cNvSpPr/>
            <p:nvPr/>
          </p:nvSpPr>
          <p:spPr>
            <a:xfrm>
              <a:off x="2686999" y="4365104"/>
              <a:ext cx="6421505" cy="1800200"/>
            </a:xfrm>
            <a:prstGeom prst="roundRect">
              <a:avLst/>
            </a:prstGeom>
            <a:ln w="19050">
              <a:solidFill>
                <a:srgbClr val="0033CC"/>
              </a:solidFill>
            </a:ln>
          </p:spPr>
        </p:sp>
        <p:sp>
          <p:nvSpPr>
            <p:cNvPr id="8" name="任意多边形 7"/>
            <p:cNvSpPr/>
            <p:nvPr/>
          </p:nvSpPr>
          <p:spPr>
            <a:xfrm>
              <a:off x="2798851" y="4573148"/>
              <a:ext cx="2016224" cy="346513"/>
            </a:xfrm>
            <a:prstGeom prst="roundRect">
              <a:avLst/>
            </a:prstGeom>
            <a:noFill/>
            <a:ln>
              <a:no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9315" tIns="169315" rIns="169315" bIns="1222702" numCol="1" spcCol="1270" anchor="t" anchorCtr="0">
              <a:noAutofit/>
            </a:bodyPr>
            <a:lstStyle/>
            <a:p>
              <a:pPr lvl="0" algn="ctr" defTabSz="1422400">
                <a:lnSpc>
                  <a:spcPct val="90000"/>
                </a:lnSpc>
                <a:spcBef>
                  <a:spcPct val="0"/>
                </a:spcBef>
                <a:spcAft>
                  <a:spcPct val="35000"/>
                </a:spcAft>
              </a:pPr>
              <a:r>
                <a:rPr lang="zh-CN" altLang="en-US" sz="3600" b="1" i="0" kern="1200" cap="none" spc="0" dirty="0" smtClean="0">
                  <a:ln w="9525">
                    <a:solidFill>
                      <a:schemeClr val="bg1"/>
                    </a:solidFill>
                    <a:prstDash val="solid"/>
                  </a:ln>
                  <a:solidFill>
                    <a:srgbClr val="2D18C6"/>
                  </a:solidFill>
                  <a:effectLst>
                    <a:outerShdw blurRad="12700" dist="38100" dir="2700000" algn="tl" rotWithShape="0">
                      <a:schemeClr val="bg1">
                        <a:lumMod val="50000"/>
                      </a:schemeClr>
                    </a:outerShdw>
                  </a:effectLst>
                  <a:ea typeface="微软雅黑" panose="020B0503020204020204" pitchFamily="34" charset="-122"/>
                </a:rPr>
                <a:t>学  校</a:t>
              </a:r>
              <a:endParaRPr lang="zh-CN" altLang="en-US" sz="3600" b="1" i="0" kern="1200" cap="none" spc="0" dirty="0">
                <a:ln w="9525">
                  <a:solidFill>
                    <a:schemeClr val="bg1"/>
                  </a:solidFill>
                  <a:prstDash val="solid"/>
                </a:ln>
                <a:solidFill>
                  <a:srgbClr val="2D18C6"/>
                </a:solidFill>
                <a:effectLst>
                  <a:outerShdw blurRad="12700" dist="38100" dir="2700000" algn="tl" rotWithShape="0">
                    <a:schemeClr val="bg1">
                      <a:lumMod val="50000"/>
                    </a:schemeClr>
                  </a:outerShdw>
                </a:effectLst>
                <a:ea typeface="微软雅黑" panose="020B0503020204020204" pitchFamily="34" charset="-122"/>
              </a:endParaRPr>
            </a:p>
          </p:txBody>
        </p:sp>
        <p:sp>
          <p:nvSpPr>
            <p:cNvPr id="9" name="任意多边形 8"/>
            <p:cNvSpPr/>
            <p:nvPr/>
          </p:nvSpPr>
          <p:spPr>
            <a:xfrm>
              <a:off x="2833836" y="5242387"/>
              <a:ext cx="2010129" cy="706893"/>
            </a:xfrm>
            <a:prstGeom prst="parallelogram">
              <a:avLst/>
            </a:prstGeom>
            <a:scene3d>
              <a:camera prst="orthographicFront"/>
              <a:lightRig rig="flat" dir="t"/>
            </a:scene3d>
            <a:sp3d z="190500" extrusionH="12700" prstMaterial="plastic">
              <a:bevelT w="50800" h="50800"/>
            </a:sp3d>
          </p:spPr>
          <p:style>
            <a:lnRef idx="0">
              <a:schemeClr val="accent6"/>
            </a:lnRef>
            <a:fillRef idx="3">
              <a:schemeClr val="accent6"/>
            </a:fillRef>
            <a:effectRef idx="3">
              <a:schemeClr val="accent6"/>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职能单位</a:t>
              </a:r>
              <a:endParaRPr lang="zh-CN" altLang="en-US" sz="2000" b="1" i="0" kern="1200" dirty="0">
                <a:solidFill>
                  <a:srgbClr val="2D18C6"/>
                </a:solidFill>
                <a:ea typeface="微软雅黑" panose="020B0503020204020204" pitchFamily="34" charset="-122"/>
              </a:endParaRPr>
            </a:p>
          </p:txBody>
        </p:sp>
        <p:sp>
          <p:nvSpPr>
            <p:cNvPr id="10" name="任意多边形 9"/>
            <p:cNvSpPr/>
            <p:nvPr/>
          </p:nvSpPr>
          <p:spPr>
            <a:xfrm>
              <a:off x="4753956" y="5242387"/>
              <a:ext cx="1635966" cy="706893"/>
            </a:xfrm>
            <a:prstGeom prst="parallelogram">
              <a:avLst/>
            </a:prstGeom>
            <a:scene3d>
              <a:camera prst="orthographicFront"/>
              <a:lightRig rig="flat" dir="t"/>
            </a:scene3d>
            <a:sp3d z="190500" extrusionH="12700" prstMaterial="plastic">
              <a:bevelT w="50800" h="50800"/>
            </a:sp3d>
          </p:spPr>
          <p:style>
            <a:lnRef idx="0">
              <a:schemeClr val="accent5"/>
            </a:lnRef>
            <a:fillRef idx="3">
              <a:schemeClr val="accent5"/>
            </a:fillRef>
            <a:effectRef idx="3">
              <a:schemeClr val="accent5"/>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教学单位</a:t>
              </a:r>
              <a:endParaRPr lang="zh-CN" altLang="en-US" sz="2000" b="1" i="0" kern="1200" dirty="0">
                <a:solidFill>
                  <a:srgbClr val="2D18C6"/>
                </a:solidFill>
                <a:ea typeface="微软雅黑" panose="020B0503020204020204" pitchFamily="34" charset="-122"/>
              </a:endParaRPr>
            </a:p>
          </p:txBody>
        </p:sp>
        <p:sp>
          <p:nvSpPr>
            <p:cNvPr id="11" name="任意多边形 10"/>
            <p:cNvSpPr/>
            <p:nvPr/>
          </p:nvSpPr>
          <p:spPr>
            <a:xfrm>
              <a:off x="6307328" y="5242387"/>
              <a:ext cx="1390712" cy="706893"/>
            </a:xfrm>
            <a:prstGeom prst="parallelogram">
              <a:avLst/>
            </a:prstGeom>
            <a:scene3d>
              <a:camera prst="orthographicFront"/>
              <a:lightRig rig="flat" dir="t"/>
            </a:scene3d>
            <a:sp3d z="190500" extrusionH="12700" prstMaterial="plastic">
              <a:bevelT w="50800" h="50800"/>
            </a:sp3d>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专业</a:t>
              </a:r>
              <a:endParaRPr lang="zh-CN" altLang="en-US" sz="2000" b="1" i="0" kern="1200" dirty="0">
                <a:solidFill>
                  <a:srgbClr val="2D18C6"/>
                </a:solidFill>
                <a:ea typeface="微软雅黑" panose="020B0503020204020204" pitchFamily="34" charset="-122"/>
              </a:endParaRPr>
            </a:p>
          </p:txBody>
        </p:sp>
        <p:sp>
          <p:nvSpPr>
            <p:cNvPr id="12" name="任意多边形 11"/>
            <p:cNvSpPr/>
            <p:nvPr/>
          </p:nvSpPr>
          <p:spPr>
            <a:xfrm>
              <a:off x="7615444" y="5242387"/>
              <a:ext cx="1390712" cy="706893"/>
            </a:xfrm>
            <a:prstGeom prst="parallelogram">
              <a:avLst/>
            </a:prstGeom>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个人</a:t>
              </a:r>
              <a:endParaRPr lang="zh-CN" altLang="en-US" sz="2000" b="1" i="0" kern="1200" dirty="0">
                <a:solidFill>
                  <a:srgbClr val="2D18C6"/>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1" nodeType="clickEffect">
                                  <p:stCondLst>
                                    <p:cond delay="0"/>
                                  </p:stCondLst>
                                  <p:childTnLst>
                                    <p:set>
                                      <p:cBhvr override="childStyle">
                                        <p:cTn id="6" dur="indefinite"/>
                                        <p:tgtEl>
                                          <p:spTgt spid="9220">
                                            <p:txEl>
                                              <p:pRg st="0" end="0"/>
                                            </p:txEl>
                                          </p:spTgt>
                                        </p:tgtEl>
                                        <p:attrNameLst>
                                          <p:attrName>style.color</p:attrName>
                                        </p:attrNameLst>
                                      </p:cBhvr>
                                      <p:to>
                                        <p:clrVal>
                                          <a:schemeClr val="accent2"/>
                                        </p:clrVal>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1" nodeType="clickEffect">
                                  <p:stCondLst>
                                    <p:cond delay="0"/>
                                  </p:stCondLst>
                                  <p:childTnLst>
                                    <p:set>
                                      <p:cBhvr override="childStyle">
                                        <p:cTn id="10" dur="indefinite"/>
                                        <p:tgtEl>
                                          <p:spTgt spid="9220">
                                            <p:txEl>
                                              <p:pRg st="1" end="1"/>
                                            </p:txEl>
                                          </p:spTgt>
                                        </p:tgtEl>
                                        <p:attrNameLst>
                                          <p:attrName>style.color</p:attrName>
                                        </p:attrNameLst>
                                      </p:cBhvr>
                                      <p:to>
                                        <p:clrVal>
                                          <a:schemeClr val="accent2"/>
                                        </p:clrVal>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1" nodeType="clickEffect">
                                  <p:stCondLst>
                                    <p:cond delay="0"/>
                                  </p:stCondLst>
                                  <p:childTnLst>
                                    <p:set>
                                      <p:cBhvr override="childStyle">
                                        <p:cTn id="14" dur="indefinite"/>
                                        <p:tgtEl>
                                          <p:spTgt spid="9220">
                                            <p:txEl>
                                              <p:pRg st="2" end="2"/>
                                            </p:txEl>
                                          </p:spTgt>
                                        </p:tgtEl>
                                        <p:attrNameLst>
                                          <p:attrName>style.color</p:attrName>
                                        </p:attrNameLst>
                                      </p:cBhvr>
                                      <p:to>
                                        <p:clrVal>
                                          <a:schemeClr val="accent2"/>
                                        </p:clrVal>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1" nodeType="clickEffect">
                                  <p:stCondLst>
                                    <p:cond delay="0"/>
                                  </p:stCondLst>
                                  <p:childTnLst>
                                    <p:set>
                                      <p:cBhvr override="childStyle">
                                        <p:cTn id="18" dur="indefinite"/>
                                        <p:tgtEl>
                                          <p:spTgt spid="9220">
                                            <p:txEl>
                                              <p:pRg st="3" end="3"/>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gradFill flip="none" rotWithShape="1">
          <a:gsLst>
            <a:gs pos="0">
              <a:schemeClr val="tx2">
                <a:lumMod val="60000"/>
                <a:lumOff val="40000"/>
              </a:schemeClr>
            </a:gs>
            <a:gs pos="39999">
              <a:srgbClr val="85C2FF"/>
            </a:gs>
            <a:gs pos="70000">
              <a:srgbClr val="C4D6EB"/>
            </a:gs>
            <a:gs pos="100000">
              <a:srgbClr val="FFEBFA"/>
            </a:gs>
          </a:gsLst>
          <a:lin ang="18900000" scaled="1"/>
          <a:tileRect/>
        </a:gradFill>
        <a:ln w="0" algn="ctr">
          <a:noFill/>
          <a:miter lim="800000"/>
          <a:headEnd/>
          <a:tailEnd/>
        </a:ln>
        <a:effectLst/>
      </a:spPr>
      <a:bodyPr wrap="none" anchor="ctr"/>
      <a:lstStyle>
        <a:defPPr>
          <a:defRPr/>
        </a:defPPr>
      </a:lstStyle>
    </a:spDef>
    <a:txDef>
      <a:spPr bwMode="auto">
        <a:noFill/>
        <a:ln w="9525">
          <a:noFill/>
          <a:miter lim="800000"/>
          <a:headEnd/>
          <a:tailEnd/>
        </a:ln>
      </a:spPr>
      <a:bodyPr wrap="square">
        <a:spAutoFit/>
      </a:bodyPr>
      <a:lstStyle>
        <a:defPPr eaLnBrk="0" hangingPunct="0">
          <a:defRPr sz="1800" b="1" dirty="0">
            <a:solidFill>
              <a:srgbClr val="000000"/>
            </a:solidFill>
            <a:latin typeface="Arial" pitchFamily="34" charset="0"/>
            <a:ea typeface="宋体" pitchFamily="2"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40226</TotalTime>
  <Words>4673</Words>
  <Application>Microsoft Office PowerPoint</Application>
  <PresentationFormat>全屏显示(4:3)</PresentationFormat>
  <Paragraphs>621</Paragraphs>
  <Slides>57</Slides>
  <Notes>57</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（四）采集数据时间要求</vt:lpstr>
      <vt:lpstr>  注  意</vt:lpstr>
      <vt:lpstr>幻灯片 15</vt:lpstr>
      <vt:lpstr> （一）学校基本信息 </vt:lpstr>
      <vt:lpstr>（一）学校基本信息</vt:lpstr>
      <vt:lpstr> （一）学校基本信息 </vt:lpstr>
      <vt:lpstr>（一）学校基本信息</vt:lpstr>
      <vt:lpstr>（一）学校基本信息</vt:lpstr>
      <vt:lpstr>（一）学校基本信息</vt:lpstr>
      <vt:lpstr>（一）学校基本信息</vt:lpstr>
      <vt:lpstr>（一）学校基本信息</vt:lpstr>
      <vt:lpstr>（一）学校基本信息</vt:lpstr>
      <vt:lpstr>（一）学校基本信息</vt:lpstr>
      <vt:lpstr>（二）学校基本条件</vt:lpstr>
      <vt:lpstr>（二）学校基本条件</vt:lpstr>
      <vt:lpstr>（二）学校基本条件</vt:lpstr>
      <vt:lpstr>（二）学校基本条件</vt:lpstr>
      <vt:lpstr>（二）学校基本条件</vt:lpstr>
      <vt:lpstr>（二）学校基本条件</vt:lpstr>
      <vt:lpstr>（三）教师信息</vt:lpstr>
      <vt:lpstr> 有关表格和内涵说明 </vt:lpstr>
      <vt:lpstr>（三）教师信息</vt:lpstr>
      <vt:lpstr>（三）教师信息</vt:lpstr>
      <vt:lpstr>（三）教师信息</vt:lpstr>
      <vt:lpstr>（四）学科专业</vt:lpstr>
      <vt:lpstr>（四）学科专业</vt:lpstr>
      <vt:lpstr>（四）学科专业</vt:lpstr>
      <vt:lpstr>（五）人才培养</vt:lpstr>
      <vt:lpstr>（五）人才培养</vt:lpstr>
      <vt:lpstr>（五）人才培养</vt:lpstr>
      <vt:lpstr>（五）人才培养</vt:lpstr>
      <vt:lpstr>（五）人才培养</vt:lpstr>
      <vt:lpstr>（五）人才培养</vt:lpstr>
      <vt:lpstr>（六）学生信息</vt:lpstr>
      <vt:lpstr>（六）学生信息</vt:lpstr>
      <vt:lpstr>（六）学生信息</vt:lpstr>
      <vt:lpstr>（六）学生信息</vt:lpstr>
      <vt:lpstr>（六）学生信息</vt:lpstr>
      <vt:lpstr>（六）学生信息</vt:lpstr>
      <vt:lpstr>（六）学生信息</vt:lpstr>
      <vt:lpstr>（六）学生信息</vt:lpstr>
      <vt:lpstr>（七）教学管理与质量监控</vt:lpstr>
      <vt:lpstr>（七）教学管理与质量监控</vt:lpstr>
      <vt:lpstr>数据填报答疑咨询与支持</vt:lpstr>
      <vt:lpstr>幻灯片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杨蓬</cp:lastModifiedBy>
  <cp:revision>17</cp:revision>
  <dcterms:created xsi:type="dcterms:W3CDTF">2010-09-03T10:44:26Z</dcterms:created>
  <dcterms:modified xsi:type="dcterms:W3CDTF">2016-11-14T11:08:41Z</dcterms:modified>
</cp:coreProperties>
</file>